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23"/>
  </p:notesMasterIdLst>
  <p:handoutMasterIdLst>
    <p:handoutMasterId r:id="rId24"/>
  </p:handoutMasterIdLst>
  <p:sldIdLst>
    <p:sldId id="341" r:id="rId3"/>
    <p:sldId id="338" r:id="rId4"/>
    <p:sldId id="339" r:id="rId5"/>
    <p:sldId id="270" r:id="rId6"/>
    <p:sldId id="342" r:id="rId7"/>
    <p:sldId id="343" r:id="rId8"/>
    <p:sldId id="271" r:id="rId9"/>
    <p:sldId id="306" r:id="rId10"/>
    <p:sldId id="257" r:id="rId11"/>
    <p:sldId id="307" r:id="rId12"/>
    <p:sldId id="308" r:id="rId13"/>
    <p:sldId id="258" r:id="rId14"/>
    <p:sldId id="310" r:id="rId15"/>
    <p:sldId id="311" r:id="rId16"/>
    <p:sldId id="315" r:id="rId17"/>
    <p:sldId id="309" r:id="rId18"/>
    <p:sldId id="312" r:id="rId19"/>
    <p:sldId id="313" r:id="rId20"/>
    <p:sldId id="316" r:id="rId21"/>
    <p:sldId id="259" r:id="rId2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6" d="100"/>
          <a:sy n="76" d="100"/>
        </p:scale>
        <p:origin x="323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4417BF8-260D-83D3-4C17-391F7D17EC28}"/>
              </a:ext>
            </a:extLst>
          </p:cNvPr>
          <p:cNvSpPr>
            <a:spLocks noGrp="1"/>
          </p:cNvSpPr>
          <p:nvPr>
            <p:ph type="hdr" sz="quarter"/>
          </p:nvPr>
        </p:nvSpPr>
        <p:spPr>
          <a:xfrm>
            <a:off x="0" y="0"/>
            <a:ext cx="3170357" cy="480547"/>
          </a:xfrm>
          <a:prstGeom prst="rect">
            <a:avLst/>
          </a:prstGeom>
        </p:spPr>
        <p:txBody>
          <a:bodyPr vert="horz" lIns="93794" tIns="46896" rIns="93794" bIns="46896" rtlCol="0"/>
          <a:lstStyle>
            <a:lvl1pPr algn="l">
              <a:defRPr sz="1200"/>
            </a:lvl1pPr>
          </a:lstStyle>
          <a:p>
            <a:r>
              <a:rPr lang="en-US" sz="1000">
                <a:latin typeface="Arial" panose="020B0604020202020204" pitchFamily="34" charset="0"/>
                <a:cs typeface="Arial" panose="020B0604020202020204" pitchFamily="34" charset="0"/>
              </a:rPr>
              <a:t>Class – A Study Of The Psalms (45)</a:t>
            </a:r>
          </a:p>
        </p:txBody>
      </p:sp>
      <p:sp>
        <p:nvSpPr>
          <p:cNvPr id="3" name="Date Placeholder 2">
            <a:extLst>
              <a:ext uri="{FF2B5EF4-FFF2-40B4-BE49-F238E27FC236}">
                <a16:creationId xmlns:a16="http://schemas.microsoft.com/office/drawing/2014/main" id="{994BA151-44A4-644B-DFA6-2CCB3AF95C09}"/>
              </a:ext>
            </a:extLst>
          </p:cNvPr>
          <p:cNvSpPr>
            <a:spLocks noGrp="1"/>
          </p:cNvSpPr>
          <p:nvPr>
            <p:ph type="dt" sz="quarter" idx="1"/>
          </p:nvPr>
        </p:nvSpPr>
        <p:spPr>
          <a:xfrm>
            <a:off x="4143210" y="0"/>
            <a:ext cx="3170357" cy="480547"/>
          </a:xfrm>
          <a:prstGeom prst="rect">
            <a:avLst/>
          </a:prstGeom>
        </p:spPr>
        <p:txBody>
          <a:bodyPr vert="horz" lIns="93794" tIns="46896" rIns="93794" bIns="46896" rtlCol="0"/>
          <a:lstStyle>
            <a:lvl1pPr algn="r">
              <a:defRPr sz="1200"/>
            </a:lvl1pPr>
          </a:lstStyle>
          <a:p>
            <a:r>
              <a:rPr lang="en-US" sz="1000">
                <a:latin typeface="Arial" panose="020B0604020202020204" pitchFamily="34" charset="0"/>
                <a:cs typeface="Arial" panose="020B0604020202020204" pitchFamily="34" charset="0"/>
              </a:rPr>
              <a:t>10/16/2022 am class</a:t>
            </a:r>
          </a:p>
        </p:txBody>
      </p:sp>
      <p:sp>
        <p:nvSpPr>
          <p:cNvPr id="4" name="Footer Placeholder 3">
            <a:extLst>
              <a:ext uri="{FF2B5EF4-FFF2-40B4-BE49-F238E27FC236}">
                <a16:creationId xmlns:a16="http://schemas.microsoft.com/office/drawing/2014/main" id="{B710D251-5E65-A955-7F69-1911DD2A8508}"/>
              </a:ext>
            </a:extLst>
          </p:cNvPr>
          <p:cNvSpPr>
            <a:spLocks noGrp="1"/>
          </p:cNvSpPr>
          <p:nvPr>
            <p:ph type="ftr" sz="quarter" idx="2"/>
          </p:nvPr>
        </p:nvSpPr>
        <p:spPr>
          <a:xfrm>
            <a:off x="0" y="9120654"/>
            <a:ext cx="3170357" cy="480547"/>
          </a:xfrm>
          <a:prstGeom prst="rect">
            <a:avLst/>
          </a:prstGeom>
        </p:spPr>
        <p:txBody>
          <a:bodyPr vert="horz" lIns="93794" tIns="46896" rIns="93794" bIns="46896"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4313FF8A-3150-1DFA-47D4-8B05D034DF54}"/>
              </a:ext>
            </a:extLst>
          </p:cNvPr>
          <p:cNvSpPr>
            <a:spLocks noGrp="1"/>
          </p:cNvSpPr>
          <p:nvPr>
            <p:ph type="sldNum" sz="quarter" idx="3"/>
          </p:nvPr>
        </p:nvSpPr>
        <p:spPr>
          <a:xfrm>
            <a:off x="4143210" y="9120654"/>
            <a:ext cx="3170357" cy="480547"/>
          </a:xfrm>
          <a:prstGeom prst="rect">
            <a:avLst/>
          </a:prstGeom>
        </p:spPr>
        <p:txBody>
          <a:bodyPr vert="horz" lIns="93794" tIns="46896" rIns="93794" bIns="46896" rtlCol="0" anchor="b"/>
          <a:lstStyle>
            <a:lvl1pPr algn="r">
              <a:defRPr sz="1200"/>
            </a:lvl1pPr>
          </a:lstStyle>
          <a:p>
            <a:fld id="{14E70FCC-F6CA-4592-AC00-79D1FFEB148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690505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357" cy="480547"/>
          </a:xfrm>
          <a:prstGeom prst="rect">
            <a:avLst/>
          </a:prstGeom>
        </p:spPr>
        <p:txBody>
          <a:bodyPr vert="horz" lIns="93794" tIns="46896" rIns="93794" bIns="46896" rtlCol="0"/>
          <a:lstStyle>
            <a:lvl1pPr algn="l">
              <a:defRPr sz="1200"/>
            </a:lvl1pPr>
          </a:lstStyle>
          <a:p>
            <a:r>
              <a:rPr lang="en-US"/>
              <a:t>Class – A Study Of The Psalms (45)</a:t>
            </a:r>
          </a:p>
        </p:txBody>
      </p:sp>
      <p:sp>
        <p:nvSpPr>
          <p:cNvPr id="3" name="Date Placeholder 2"/>
          <p:cNvSpPr>
            <a:spLocks noGrp="1"/>
          </p:cNvSpPr>
          <p:nvPr>
            <p:ph type="dt" idx="1"/>
          </p:nvPr>
        </p:nvSpPr>
        <p:spPr>
          <a:xfrm>
            <a:off x="4143210" y="0"/>
            <a:ext cx="3170357" cy="480547"/>
          </a:xfrm>
          <a:prstGeom prst="rect">
            <a:avLst/>
          </a:prstGeom>
        </p:spPr>
        <p:txBody>
          <a:bodyPr vert="horz" lIns="93794" tIns="46896" rIns="93794" bIns="46896" rtlCol="0"/>
          <a:lstStyle>
            <a:lvl1pPr algn="r">
              <a:defRPr sz="1200"/>
            </a:lvl1pPr>
          </a:lstStyle>
          <a:p>
            <a:r>
              <a:rPr lang="en-US"/>
              <a:t>10/16/2022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3794" tIns="46896" rIns="93794" bIns="46896" rtlCol="0" anchor="ctr"/>
          <a:lstStyle/>
          <a:p>
            <a:endParaRPr lang="en-US"/>
          </a:p>
        </p:txBody>
      </p:sp>
      <p:sp>
        <p:nvSpPr>
          <p:cNvPr id="5" name="Notes Placeholder 4"/>
          <p:cNvSpPr>
            <a:spLocks noGrp="1"/>
          </p:cNvSpPr>
          <p:nvPr>
            <p:ph type="body" sz="quarter" idx="3"/>
          </p:nvPr>
        </p:nvSpPr>
        <p:spPr>
          <a:xfrm>
            <a:off x="730867" y="4620395"/>
            <a:ext cx="5853468" cy="3781061"/>
          </a:xfrm>
          <a:prstGeom prst="rect">
            <a:avLst/>
          </a:prstGeom>
        </p:spPr>
        <p:txBody>
          <a:bodyPr vert="horz" lIns="93794" tIns="46896" rIns="93794" bIns="468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654"/>
            <a:ext cx="3170357" cy="480547"/>
          </a:xfrm>
          <a:prstGeom prst="rect">
            <a:avLst/>
          </a:prstGeom>
        </p:spPr>
        <p:txBody>
          <a:bodyPr vert="horz" lIns="93794" tIns="46896" rIns="93794" bIns="46896"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210" y="9120654"/>
            <a:ext cx="3170357" cy="480547"/>
          </a:xfrm>
          <a:prstGeom prst="rect">
            <a:avLst/>
          </a:prstGeom>
        </p:spPr>
        <p:txBody>
          <a:bodyPr vert="horz" lIns="93794" tIns="46896" rIns="93794" bIns="46896" rtlCol="0" anchor="b"/>
          <a:lstStyle>
            <a:lvl1pPr algn="r">
              <a:defRPr sz="1200"/>
            </a:lvl1pPr>
          </a:lstStyle>
          <a:p>
            <a:fld id="{5A2BF175-71F2-4377-96C8-8C1E7B79DA50}" type="slidenum">
              <a:rPr lang="en-US" smtClean="0"/>
              <a:t>‹#›</a:t>
            </a:fld>
            <a:endParaRPr lang="en-US"/>
          </a:p>
        </p:txBody>
      </p:sp>
    </p:spTree>
    <p:extLst>
      <p:ext uri="{BB962C8B-B14F-4D97-AF65-F5344CB8AC3E}">
        <p14:creationId xmlns:p14="http://schemas.microsoft.com/office/powerpoint/2010/main" val="118246936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3" y="6"/>
            <a:ext cx="9140825" cy="6850063"/>
            <a:chOff x="0" y="0"/>
            <a:chExt cx="5758" cy="4315"/>
          </a:xfrm>
        </p:grpSpPr>
        <p:grpSp>
          <p:nvGrpSpPr>
            <p:cNvPr id="3" name="Group 3"/>
            <p:cNvGrpSpPr>
              <a:grpSpLocks/>
            </p:cNvGrpSpPr>
            <p:nvPr userDrawn="1"/>
          </p:nvGrpSpPr>
          <p:grpSpPr bwMode="auto">
            <a:xfrm>
              <a:off x="1728" y="2230"/>
              <a:ext cx="4027" cy="2085"/>
              <a:chOff x="1728" y="2230"/>
              <a:chExt cx="4027" cy="2085"/>
            </a:xfrm>
          </p:grpSpPr>
          <p:sp>
            <p:nvSpPr>
              <p:cNvPr id="7172"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7173"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7174"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7175"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7176"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7177"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7178"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7179" name="Rectangle 11"/>
          <p:cNvSpPr>
            <a:spLocks noGrp="1" noChangeArrowheads="1"/>
          </p:cNvSpPr>
          <p:nvPr>
            <p:ph type="ctrTitle" sz="quarter"/>
          </p:nvPr>
        </p:nvSpPr>
        <p:spPr>
          <a:xfrm>
            <a:off x="685800" y="1736731"/>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1" name="Rectangle 13"/>
          <p:cNvSpPr>
            <a:spLocks noGrp="1" noChangeArrowheads="1"/>
          </p:cNvSpPr>
          <p:nvPr>
            <p:ph type="dt" sz="quarter" idx="2"/>
          </p:nvPr>
        </p:nvSpPr>
        <p:spPr>
          <a:xfrm>
            <a:off x="457200" y="6248400"/>
            <a:ext cx="2133600" cy="476250"/>
          </a:xfrm>
        </p:spPr>
        <p:txBody>
          <a:bodyPr/>
          <a:lstStyle>
            <a:lvl1pPr>
              <a:defRPr/>
            </a:lvl1pPr>
          </a:lstStyle>
          <a:p>
            <a:fld id="{6C7E2EF4-5054-4F7C-91C9-E35CC996D3E7}" type="datetimeFigureOut">
              <a:rPr lang="en-US" smtClean="0"/>
              <a:pPr/>
              <a:t>10/17/2022</a:t>
            </a:fld>
            <a:endParaRPr lang="en-US"/>
          </a:p>
        </p:txBody>
      </p:sp>
      <p:sp>
        <p:nvSpPr>
          <p:cNvPr id="7182" name="Rectangle 14"/>
          <p:cNvSpPr>
            <a:spLocks noGrp="1" noChangeArrowheads="1"/>
          </p:cNvSpPr>
          <p:nvPr>
            <p:ph type="ftr" sz="quarter" idx="3"/>
          </p:nvPr>
        </p:nvSpPr>
        <p:spPr>
          <a:xfrm>
            <a:off x="3124200" y="6251575"/>
            <a:ext cx="2895600" cy="476250"/>
          </a:xfrm>
        </p:spPr>
        <p:txBody>
          <a:bodyPr/>
          <a:lstStyle>
            <a:lvl1pPr>
              <a:defRPr/>
            </a:lvl1pPr>
          </a:lstStyle>
          <a:p>
            <a:endParaRPr lang="en-US"/>
          </a:p>
        </p:txBody>
      </p:sp>
      <p:sp>
        <p:nvSpPr>
          <p:cNvPr id="7183" name="Rectangle 15"/>
          <p:cNvSpPr>
            <a:spLocks noGrp="1" noChangeArrowheads="1"/>
          </p:cNvSpPr>
          <p:nvPr>
            <p:ph type="sldNum" sz="quarter" idx="4"/>
          </p:nvPr>
        </p:nvSpPr>
        <p:spPr>
          <a:xfrm>
            <a:off x="6553200" y="6254750"/>
            <a:ext cx="2133600" cy="476250"/>
          </a:xfrm>
        </p:spPr>
        <p:txBody>
          <a:bodyPr/>
          <a:lstStyle>
            <a:lvl1pPr>
              <a:defRPr/>
            </a:lvl1pPr>
          </a:lstStyle>
          <a:p>
            <a:fld id="{34A3E3A3-8F81-4314-90CE-9C987AD01EF2}" type="slidenum">
              <a:rPr lang="en-US" smtClean="0"/>
              <a:pPr/>
              <a:t>‹#›</a:t>
            </a:fld>
            <a:endParaRPr lang="en-US"/>
          </a:p>
        </p:txBody>
      </p:sp>
    </p:spTree>
    <p:extLst>
      <p:ext uri="{BB962C8B-B14F-4D97-AF65-F5344CB8AC3E}">
        <p14:creationId xmlns:p14="http://schemas.microsoft.com/office/powerpoint/2010/main" val="2410830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10/17/2022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423603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10/17/2022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66490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6"/>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6"/>
            <a:ext cx="4038600" cy="4525963"/>
          </a:xfrm>
        </p:spPr>
        <p:txBody>
          <a:bodyPr/>
          <a:lstStyle/>
          <a:p>
            <a:r>
              <a:rPr lang="en-US"/>
              <a:t>Click icon to add clip art</a:t>
            </a:r>
          </a:p>
        </p:txBody>
      </p:sp>
      <p:sp>
        <p:nvSpPr>
          <p:cNvPr id="5" name="Date Placeholder 4"/>
          <p:cNvSpPr>
            <a:spLocks noGrp="1"/>
          </p:cNvSpPr>
          <p:nvPr>
            <p:ph type="dt" sz="half" idx="10"/>
          </p:nvPr>
        </p:nvSpPr>
        <p:spPr>
          <a:xfrm>
            <a:off x="457200" y="6251575"/>
            <a:ext cx="2133600" cy="476250"/>
          </a:xfrm>
        </p:spPr>
        <p:txBody>
          <a:bodyPr/>
          <a:lstStyle>
            <a:lvl1pPr>
              <a:defRPr/>
            </a:lvl1pPr>
          </a:lstStyle>
          <a:p>
            <a:fld id="{6C7E2EF4-5054-4F7C-91C9-E35CC996D3E7}" type="datetimeFigureOut">
              <a:rPr lang="en-US" smtClean="0"/>
              <a:pPr/>
              <a:t>10/17/2022</a:t>
            </a:fld>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endParaRPr lang="en-US"/>
          </a:p>
        </p:txBody>
      </p:sp>
    </p:spTree>
    <p:extLst>
      <p:ext uri="{BB962C8B-B14F-4D97-AF65-F5344CB8AC3E}">
        <p14:creationId xmlns:p14="http://schemas.microsoft.com/office/powerpoint/2010/main" val="14743343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44CAC375-3051-49C6-860E-4F7215146301}" type="datetimeFigureOut">
              <a:rPr lang="en-US" smtClean="0"/>
              <a:t>10/17/2022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286605561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44CAC375-3051-49C6-860E-4F7215146301}" type="datetimeFigureOut">
              <a:rPr lang="en-US" smtClean="0"/>
              <a:t>10/17/2022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42644189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44CAC375-3051-49C6-860E-4F7215146301}" type="datetimeFigureOut">
              <a:rPr lang="en-US" smtClean="0"/>
              <a:t>10/17/2022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1101532048"/>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44CAC375-3051-49C6-860E-4F7215146301}" type="datetimeFigureOut">
              <a:rPr lang="en-US" smtClean="0"/>
              <a:t>10/17/2022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28800429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44CAC375-3051-49C6-860E-4F7215146301}" type="datetimeFigureOut">
              <a:rPr lang="en-US" smtClean="0"/>
              <a:t>10/17/2022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11390834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44CAC375-3051-49C6-860E-4F7215146301}" type="datetimeFigureOut">
              <a:rPr lang="en-US" smtClean="0"/>
              <a:t>10/17/2022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40330761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44CAC375-3051-49C6-860E-4F7215146301}" type="datetimeFigureOut">
              <a:rPr lang="en-US" smtClean="0"/>
              <a:t>10/17/2022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2081036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10/17/2022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5000436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44CAC375-3051-49C6-860E-4F7215146301}" type="datetimeFigureOut">
              <a:rPr lang="en-US" smtClean="0"/>
              <a:t>10/17/2022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5175280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44CAC375-3051-49C6-860E-4F7215146301}" type="datetimeFigureOut">
              <a:rPr lang="en-US" smtClean="0"/>
              <a:t>10/17/2022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28542681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44CAC375-3051-49C6-860E-4F7215146301}" type="datetimeFigureOut">
              <a:rPr lang="en-US" smtClean="0"/>
              <a:t>10/17/2022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30637532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44CAC375-3051-49C6-860E-4F7215146301}" type="datetimeFigureOut">
              <a:rPr lang="en-US" smtClean="0"/>
              <a:t>10/17/2022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2193844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6C7E2EF4-5054-4F7C-91C9-E35CC996D3E7}" type="datetimeFigureOut">
              <a:rPr lang="en-US" smtClean="0"/>
              <a:pPr/>
              <a:t>10/17/2022</a:t>
            </a:fld>
            <a:endParaRPr lang="en-US"/>
          </a:p>
        </p:txBody>
      </p:sp>
      <p:sp>
        <p:nvSpPr>
          <p:cNvPr id="5" name="Slide Number Placeholder 4"/>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1152310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10/17/2022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646487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6C7E2EF4-5054-4F7C-91C9-E35CC996D3E7}" type="datetimeFigureOut">
              <a:rPr lang="en-US" smtClean="0"/>
              <a:pPr/>
              <a:t>10/17/2022</a:t>
            </a:fld>
            <a:endParaRPr lang="en-US"/>
          </a:p>
        </p:txBody>
      </p:sp>
      <p:sp>
        <p:nvSpPr>
          <p:cNvPr id="8" name="Slide Number Placeholder 7"/>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406693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6C7E2EF4-5054-4F7C-91C9-E35CC996D3E7}" type="datetimeFigureOut">
              <a:rPr lang="en-US" smtClean="0"/>
              <a:pPr/>
              <a:t>10/17/2022</a:t>
            </a:fld>
            <a:endParaRPr lang="en-US"/>
          </a:p>
        </p:txBody>
      </p:sp>
      <p:sp>
        <p:nvSpPr>
          <p:cNvPr id="4" name="Slide Number Placeholder 3"/>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565674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6C7E2EF4-5054-4F7C-91C9-E35CC996D3E7}" type="datetimeFigureOut">
              <a:rPr lang="en-US" smtClean="0"/>
              <a:pPr/>
              <a:t>10/17/2022</a:t>
            </a:fld>
            <a:endParaRPr lang="en-US"/>
          </a:p>
        </p:txBody>
      </p:sp>
      <p:sp>
        <p:nvSpPr>
          <p:cNvPr id="3" name="Slide Number Placeholder 2"/>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277921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10/17/2022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558630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6C7E2EF4-5054-4F7C-91C9-E35CC996D3E7}" type="datetimeFigureOut">
              <a:rPr lang="en-US" smtClean="0"/>
              <a:pPr/>
              <a:t>10/17/2022</a:t>
            </a:fld>
            <a:endParaRPr lang="en-US"/>
          </a:p>
        </p:txBody>
      </p:sp>
      <p:sp>
        <p:nvSpPr>
          <p:cNvPr id="6" name="Slide Number Placeholder 5"/>
          <p:cNvSpPr>
            <a:spLocks noGrp="1"/>
          </p:cNvSpPr>
          <p:nvPr>
            <p:ph type="sldNum" sz="quarter" idx="11"/>
          </p:nvPr>
        </p:nvSpPr>
        <p:spPr/>
        <p:txBody>
          <a:bodyPr/>
          <a:lstStyle>
            <a:lvl1pPr>
              <a:defRPr/>
            </a:lvl1pPr>
          </a:lstStyle>
          <a:p>
            <a:fld id="{34A3E3A3-8F81-4314-90CE-9C987AD01EF2}"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2379054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fld id="{6C7E2EF4-5054-4F7C-91C9-E35CC996D3E7}" type="datetimeFigureOut">
              <a:rPr lang="en-US" smtClean="0"/>
              <a:pPr/>
              <a:t>10/17/2022</a:t>
            </a:fld>
            <a:endParaRPr lang="en-US"/>
          </a:p>
        </p:txBody>
      </p:sp>
      <p:sp>
        <p:nvSpPr>
          <p:cNvPr id="61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4A3E3A3-8F81-4314-90CE-9C987AD01EF2}" type="slidenum">
              <a:rPr lang="en-US" smtClean="0"/>
              <a:pPr/>
              <a:t>‹#›</a:t>
            </a:fld>
            <a:endParaRPr lang="en-US"/>
          </a:p>
        </p:txBody>
      </p:sp>
      <p:grpSp>
        <p:nvGrpSpPr>
          <p:cNvPr id="2" name="Group 4"/>
          <p:cNvGrpSpPr>
            <a:grpSpLocks/>
          </p:cNvGrpSpPr>
          <p:nvPr/>
        </p:nvGrpSpPr>
        <p:grpSpPr bwMode="auto">
          <a:xfrm>
            <a:off x="3" y="6"/>
            <a:ext cx="9140825" cy="6850063"/>
            <a:chOff x="0" y="0"/>
            <a:chExt cx="5758" cy="4315"/>
          </a:xfrm>
        </p:grpSpPr>
        <p:grpSp>
          <p:nvGrpSpPr>
            <p:cNvPr id="3" name="Group 5"/>
            <p:cNvGrpSpPr>
              <a:grpSpLocks/>
            </p:cNvGrpSpPr>
            <p:nvPr userDrawn="1"/>
          </p:nvGrpSpPr>
          <p:grpSpPr bwMode="auto">
            <a:xfrm>
              <a:off x="1728" y="2230"/>
              <a:ext cx="4027" cy="2085"/>
              <a:chOff x="1728" y="2230"/>
              <a:chExt cx="4027" cy="2085"/>
            </a:xfrm>
          </p:grpSpPr>
          <p:sp>
            <p:nvSpPr>
              <p:cNvPr id="61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en-US" sz="1800"/>
              </a:p>
            </p:txBody>
          </p:sp>
          <p:sp>
            <p:nvSpPr>
              <p:cNvPr id="61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en-US" sz="1800"/>
              </a:p>
            </p:txBody>
          </p:sp>
          <p:sp>
            <p:nvSpPr>
              <p:cNvPr id="61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en-US" sz="1800"/>
              </a:p>
            </p:txBody>
          </p:sp>
          <p:sp>
            <p:nvSpPr>
              <p:cNvPr id="615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en-US" sz="1800"/>
              </a:p>
            </p:txBody>
          </p:sp>
          <p:sp>
            <p:nvSpPr>
              <p:cNvPr id="61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en-US" sz="1800"/>
              </a:p>
            </p:txBody>
          </p:sp>
        </p:grpSp>
        <p:sp>
          <p:nvSpPr>
            <p:cNvPr id="61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sz="1800"/>
            </a:p>
          </p:txBody>
        </p:sp>
        <p:sp>
          <p:nvSpPr>
            <p:cNvPr id="615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en-US" sz="1800"/>
            </a:p>
          </p:txBody>
        </p:sp>
      </p:grpSp>
      <p:sp>
        <p:nvSpPr>
          <p:cNvPr id="61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endParaRPr lang="en-US"/>
          </a:p>
        </p:txBody>
      </p:sp>
      <p:sp>
        <p:nvSpPr>
          <p:cNvPr id="6159" name="Rectangle 15"/>
          <p:cNvSpPr>
            <a:spLocks noGrp="1" noChangeArrowheads="1"/>
          </p:cNvSpPr>
          <p:nvPr>
            <p:ph type="body" idx="1"/>
          </p:nvPr>
        </p:nvSpPr>
        <p:spPr bwMode="auto">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9470311"/>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1" fontAlgn="base" hangingPunct="1">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4CAC375-3051-49C6-860E-4F7215146301}" type="datetimeFigureOut">
              <a:rPr lang="en-US" smtClean="0"/>
              <a:t>10/17/2022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337371985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ABCA7-5E7B-4510-B397-160DC1679241}"/>
              </a:ext>
            </a:extLst>
          </p:cNvPr>
          <p:cNvSpPr>
            <a:spLocks noGrp="1"/>
          </p:cNvSpPr>
          <p:nvPr>
            <p:ph type="ctrTitle"/>
          </p:nvPr>
        </p:nvSpPr>
        <p:spPr>
          <a:xfrm>
            <a:off x="95250" y="1039782"/>
            <a:ext cx="8953500" cy="2077492"/>
          </a:xfrm>
          <a:solidFill>
            <a:schemeClr val="accent1"/>
          </a:solidFill>
        </p:spPr>
        <p:txBody>
          <a:bodyPr>
            <a:spAutoFit/>
          </a:bodyPr>
          <a:lstStyle/>
          <a:p>
            <a:pPr>
              <a:lnSpc>
                <a:spcPct val="100000"/>
              </a:lnSpc>
            </a:pPr>
            <a:r>
              <a:rPr lang="en-US" sz="6300" dirty="0">
                <a:solidFill>
                  <a:schemeClr val="bg1"/>
                </a:solidFill>
              </a:rPr>
              <a:t>Christ:</a:t>
            </a:r>
            <a:br>
              <a:rPr lang="en-US" sz="6300" dirty="0">
                <a:solidFill>
                  <a:schemeClr val="bg1"/>
                </a:solidFill>
              </a:rPr>
            </a:br>
            <a:r>
              <a:rPr lang="en-US" sz="6300" dirty="0">
                <a:solidFill>
                  <a:schemeClr val="bg1"/>
                </a:solidFill>
              </a:rPr>
              <a:t>King, Priest, Judge</a:t>
            </a:r>
          </a:p>
        </p:txBody>
      </p:sp>
      <p:sp>
        <p:nvSpPr>
          <p:cNvPr id="3" name="Subtitle 2">
            <a:extLst>
              <a:ext uri="{FF2B5EF4-FFF2-40B4-BE49-F238E27FC236}">
                <a16:creationId xmlns:a16="http://schemas.microsoft.com/office/drawing/2014/main" id="{C03F7419-A01D-4ECF-8676-83B44424272E}"/>
              </a:ext>
            </a:extLst>
          </p:cNvPr>
          <p:cNvSpPr>
            <a:spLocks noGrp="1"/>
          </p:cNvSpPr>
          <p:nvPr>
            <p:ph type="subTitle" idx="1"/>
          </p:nvPr>
        </p:nvSpPr>
        <p:spPr>
          <a:xfrm>
            <a:off x="1567014" y="5379367"/>
            <a:ext cx="6034030" cy="707886"/>
          </a:xfrm>
        </p:spPr>
        <p:txBody>
          <a:bodyPr>
            <a:spAutoFit/>
          </a:bodyPr>
          <a:lstStyle/>
          <a:p>
            <a:r>
              <a:rPr lang="en-US" sz="4000" b="1" dirty="0">
                <a:solidFill>
                  <a:schemeClr val="tx1"/>
                </a:solidFill>
              </a:rPr>
              <a:t>October 16, 2022</a:t>
            </a:r>
          </a:p>
        </p:txBody>
      </p:sp>
      <p:sp>
        <p:nvSpPr>
          <p:cNvPr id="4" name="Subtitle 2">
            <a:extLst>
              <a:ext uri="{FF2B5EF4-FFF2-40B4-BE49-F238E27FC236}">
                <a16:creationId xmlns:a16="http://schemas.microsoft.com/office/drawing/2014/main" id="{3637B32C-A2CE-49AF-F987-640B318B1330}"/>
              </a:ext>
            </a:extLst>
          </p:cNvPr>
          <p:cNvSpPr txBox="1">
            <a:spLocks/>
          </p:cNvSpPr>
          <p:nvPr/>
        </p:nvSpPr>
        <p:spPr bwMode="auto">
          <a:xfrm>
            <a:off x="1578009" y="3288187"/>
            <a:ext cx="6034030" cy="7078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ts val="575"/>
              </a:spcBef>
              <a:spcAft>
                <a:spcPct val="0"/>
              </a:spcAft>
              <a:buClr>
                <a:schemeClr val="accent1"/>
              </a:buClr>
              <a:buSzPct val="85000"/>
              <a:buFont typeface="Wingdings 2" pitchFamily="18" charset="2"/>
              <a:buNone/>
              <a:defRPr sz="2600" kern="1200">
                <a:solidFill>
                  <a:schemeClr val="tx2"/>
                </a:solidFill>
                <a:latin typeface="+mn-lt"/>
                <a:ea typeface="+mn-ea"/>
                <a:cs typeface="+mn-cs"/>
              </a:defRPr>
            </a:lvl1pPr>
            <a:lvl2pPr marL="457200" indent="0" algn="ctr" rtl="0" eaLnBrk="1" fontAlgn="base" hangingPunct="1">
              <a:spcBef>
                <a:spcPts val="375"/>
              </a:spcBef>
              <a:spcAft>
                <a:spcPct val="0"/>
              </a:spcAft>
              <a:buClr>
                <a:schemeClr val="accent2"/>
              </a:buClr>
              <a:buSzPct val="85000"/>
              <a:buFont typeface="Wingdings 2" pitchFamily="18" charset="2"/>
              <a:buNone/>
              <a:defRPr sz="2400" kern="1200">
                <a:solidFill>
                  <a:schemeClr val="tx1"/>
                </a:solidFill>
                <a:latin typeface="+mn-lt"/>
                <a:ea typeface="+mn-ea"/>
                <a:cs typeface="+mn-cs"/>
              </a:defRPr>
            </a:lvl2pPr>
            <a:lvl3pPr marL="914400" indent="0" algn="ctr" rtl="0" eaLnBrk="1" fontAlgn="base" hangingPunct="1">
              <a:spcBef>
                <a:spcPts val="375"/>
              </a:spcBef>
              <a:spcAft>
                <a:spcPct val="0"/>
              </a:spcAft>
              <a:buClr>
                <a:srgbClr val="E6B1AB"/>
              </a:buClr>
              <a:buSzPct val="85000"/>
              <a:buFont typeface="Wingdings 2" pitchFamily="18" charset="2"/>
              <a:buNone/>
              <a:defRPr sz="2000" kern="1200">
                <a:solidFill>
                  <a:schemeClr val="tx1"/>
                </a:solidFill>
                <a:latin typeface="+mn-lt"/>
                <a:ea typeface="+mn-ea"/>
                <a:cs typeface="+mn-cs"/>
              </a:defRPr>
            </a:lvl3pPr>
            <a:lvl4pPr marL="1371600" indent="0" algn="ctr" rtl="0" eaLnBrk="1" fontAlgn="base" hangingPunct="1">
              <a:spcBef>
                <a:spcPts val="375"/>
              </a:spcBef>
              <a:spcAft>
                <a:spcPct val="0"/>
              </a:spcAft>
              <a:buClr>
                <a:srgbClr val="A28E6A"/>
              </a:buClr>
              <a:buSzPct val="80000"/>
              <a:buFont typeface="Wingdings 2" pitchFamily="18" charset="2"/>
              <a:buNone/>
              <a:defRPr sz="2000" kern="1200">
                <a:solidFill>
                  <a:schemeClr val="tx1"/>
                </a:solidFill>
                <a:latin typeface="+mn-lt"/>
                <a:ea typeface="+mn-ea"/>
                <a:cs typeface="+mn-cs"/>
              </a:defRPr>
            </a:lvl4pPr>
            <a:lvl5pPr marL="1828800" indent="0" algn="ctr" rtl="0" eaLnBrk="1" fontAlgn="base" hangingPunct="1">
              <a:spcBef>
                <a:spcPts val="375"/>
              </a:spcBef>
              <a:spcAft>
                <a:spcPct val="0"/>
              </a:spcAft>
              <a:buClr>
                <a:srgbClr val="A28E6A"/>
              </a:buClr>
              <a:buNone/>
              <a:defRPr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US" sz="4000" dirty="0">
                <a:solidFill>
                  <a:schemeClr val="tx1"/>
                </a:solidFill>
              </a:rPr>
              <a:t>Psalms 110</a:t>
            </a:r>
          </a:p>
        </p:txBody>
      </p:sp>
    </p:spTree>
    <p:extLst>
      <p:ext uri="{BB962C8B-B14F-4D97-AF65-F5344CB8AC3E}">
        <p14:creationId xmlns:p14="http://schemas.microsoft.com/office/powerpoint/2010/main" val="3041261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297F2-430C-49C2-AA26-EFA2A7BCCD3F}"/>
              </a:ext>
            </a:extLst>
          </p:cNvPr>
          <p:cNvSpPr>
            <a:spLocks noGrp="1"/>
          </p:cNvSpPr>
          <p:nvPr>
            <p:ph type="title"/>
          </p:nvPr>
        </p:nvSpPr>
        <p:spPr>
          <a:xfrm>
            <a:off x="457200" y="461417"/>
            <a:ext cx="8229600" cy="769441"/>
          </a:xfrm>
        </p:spPr>
        <p:txBody>
          <a:bodyPr>
            <a:spAutoFit/>
          </a:bodyPr>
          <a:lstStyle/>
          <a:p>
            <a:r>
              <a:rPr lang="en-US" dirty="0">
                <a:solidFill>
                  <a:schemeClr val="tx1"/>
                </a:solidFill>
              </a:rPr>
              <a:t>Choices</a:t>
            </a:r>
          </a:p>
        </p:txBody>
      </p:sp>
      <p:sp>
        <p:nvSpPr>
          <p:cNvPr id="3" name="Content Placeholder 2">
            <a:extLst>
              <a:ext uri="{FF2B5EF4-FFF2-40B4-BE49-F238E27FC236}">
                <a16:creationId xmlns:a16="http://schemas.microsoft.com/office/drawing/2014/main" id="{7A598AFE-4D8D-4282-9C30-EADEE0249A63}"/>
              </a:ext>
            </a:extLst>
          </p:cNvPr>
          <p:cNvSpPr>
            <a:spLocks noGrp="1"/>
          </p:cNvSpPr>
          <p:nvPr>
            <p:ph idx="1"/>
          </p:nvPr>
        </p:nvSpPr>
        <p:spPr>
          <a:xfrm>
            <a:off x="266700" y="1285877"/>
            <a:ext cx="8610600" cy="4462760"/>
          </a:xfrm>
        </p:spPr>
        <p:txBody>
          <a:bodyPr>
            <a:spAutoFit/>
          </a:bodyPr>
          <a:lstStyle/>
          <a:p>
            <a:r>
              <a:rPr lang="en-US" dirty="0"/>
              <a:t>Moses said, </a:t>
            </a:r>
            <a:r>
              <a:rPr lang="en-US" sz="2800" i="1" dirty="0"/>
              <a:t>“</a:t>
            </a:r>
            <a:r>
              <a:rPr lang="en-US" sz="2800" b="1" i="1" dirty="0"/>
              <a:t>I call heaven and earth to witness against you this day, that I have set before thee life and death, the blessing and the curse: therefore choose life, that thou mayest live, thou and thy seed; to love Jehovah thy God, to obey his voice, and to cleave unto him; for he is thy life, and the length of thy days; that thou mayest dwell in the land which Jehovah sware unto thy fathers, to Abraham, to Isaac, and to Jacob, to give them</a:t>
            </a:r>
            <a:r>
              <a:rPr lang="en-US" sz="2800" i="1" dirty="0"/>
              <a:t>.” </a:t>
            </a:r>
            <a:r>
              <a:rPr lang="en-US" sz="2800" b="1" dirty="0"/>
              <a:t>(Deuteronomy 30:19-20; cf. Joshua 24:15; 1 Kings 18:21; Jeremiah 21:8-9).</a:t>
            </a:r>
            <a:endParaRPr lang="en-US" b="1" dirty="0"/>
          </a:p>
        </p:txBody>
      </p:sp>
    </p:spTree>
    <p:extLst>
      <p:ext uri="{BB962C8B-B14F-4D97-AF65-F5344CB8AC3E}">
        <p14:creationId xmlns:p14="http://schemas.microsoft.com/office/powerpoint/2010/main" val="1842161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297F2-430C-49C2-AA26-EFA2A7BCCD3F}"/>
              </a:ext>
            </a:extLst>
          </p:cNvPr>
          <p:cNvSpPr>
            <a:spLocks noGrp="1"/>
          </p:cNvSpPr>
          <p:nvPr>
            <p:ph type="title"/>
          </p:nvPr>
        </p:nvSpPr>
        <p:spPr>
          <a:xfrm>
            <a:off x="457200" y="461417"/>
            <a:ext cx="8229600" cy="769441"/>
          </a:xfrm>
        </p:spPr>
        <p:txBody>
          <a:bodyPr>
            <a:spAutoFit/>
          </a:bodyPr>
          <a:lstStyle/>
          <a:p>
            <a:r>
              <a:rPr lang="en-US" dirty="0">
                <a:solidFill>
                  <a:schemeClr val="tx1"/>
                </a:solidFill>
              </a:rPr>
              <a:t>Choices</a:t>
            </a:r>
          </a:p>
        </p:txBody>
      </p:sp>
      <p:sp>
        <p:nvSpPr>
          <p:cNvPr id="3" name="Content Placeholder 2">
            <a:extLst>
              <a:ext uri="{FF2B5EF4-FFF2-40B4-BE49-F238E27FC236}">
                <a16:creationId xmlns:a16="http://schemas.microsoft.com/office/drawing/2014/main" id="{7A598AFE-4D8D-4282-9C30-EADEE0249A63}"/>
              </a:ext>
            </a:extLst>
          </p:cNvPr>
          <p:cNvSpPr>
            <a:spLocks noGrp="1"/>
          </p:cNvSpPr>
          <p:nvPr>
            <p:ph idx="1"/>
          </p:nvPr>
        </p:nvSpPr>
        <p:spPr>
          <a:xfrm>
            <a:off x="457200" y="1600206"/>
            <a:ext cx="8229600" cy="3539430"/>
          </a:xfrm>
        </p:spPr>
        <p:txBody>
          <a:bodyPr>
            <a:spAutoFit/>
          </a:bodyPr>
          <a:lstStyle/>
          <a:p>
            <a:r>
              <a:rPr lang="en-US" dirty="0"/>
              <a:t>And Jesus said, </a:t>
            </a:r>
            <a:r>
              <a:rPr lang="en-US" i="1" dirty="0"/>
              <a:t>“</a:t>
            </a:r>
            <a:r>
              <a:rPr lang="en-US" b="1" i="1" dirty="0"/>
              <a:t>Enter ye in by the narrow gate: for wide is the gate, and broad is the way, that leadeth to destruction, and many are they that enter in thereby. For narrow is the gate, and straitened the way, that leadeth unto life, and few are they that find it</a:t>
            </a:r>
            <a:r>
              <a:rPr lang="en-US" i="1" dirty="0"/>
              <a:t>.”</a:t>
            </a:r>
            <a:r>
              <a:rPr lang="en-US" b="1" dirty="0"/>
              <a:t> (Matthew 7:13-14; cf. Luke 13:24-27).</a:t>
            </a:r>
          </a:p>
        </p:txBody>
      </p:sp>
    </p:spTree>
    <p:extLst>
      <p:ext uri="{BB962C8B-B14F-4D97-AF65-F5344CB8AC3E}">
        <p14:creationId xmlns:p14="http://schemas.microsoft.com/office/powerpoint/2010/main" val="3990826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6"/>
            <a:ext cx="8229600" cy="2714589"/>
          </a:xfrm>
        </p:spPr>
        <p:txBody>
          <a:bodyPr>
            <a:spAutoFit/>
          </a:bodyPr>
          <a:lstStyle/>
          <a:p>
            <a:pPr marL="0" indent="0">
              <a:buNone/>
            </a:pPr>
            <a:r>
              <a:rPr lang="en-US" u="sng" dirty="0"/>
              <a:t>Character of the </a:t>
            </a:r>
            <a:r>
              <a:rPr lang="en-US" sz="3600" b="1" u="sng" dirty="0"/>
              <a:t>blessed</a:t>
            </a:r>
            <a:r>
              <a:rPr lang="en-US" u="sng" dirty="0"/>
              <a:t> man</a:t>
            </a:r>
            <a:r>
              <a:rPr lang="en-US" dirty="0"/>
              <a:t>. 1:1-2</a:t>
            </a:r>
          </a:p>
          <a:p>
            <a:pPr marL="0" indent="0">
              <a:buNone/>
            </a:pPr>
            <a:r>
              <a:rPr lang="en-US" dirty="0"/>
              <a:t>“It does not mean ‘fortunate’ or ‘lucky’ (blessedness does not depend on fortune or luck – medieval English ‘hap’ – but on God’s will: </a:t>
            </a:r>
            <a:r>
              <a:rPr lang="en-US" dirty="0" err="1"/>
              <a:t>Pss</a:t>
            </a:r>
            <a:r>
              <a:rPr lang="en-US" dirty="0"/>
              <a:t>. 33:12; 65:4).”</a:t>
            </a:r>
          </a:p>
        </p:txBody>
      </p:sp>
      <p:sp>
        <p:nvSpPr>
          <p:cNvPr id="4" name="TextBox 3">
            <a:extLst>
              <a:ext uri="{FF2B5EF4-FFF2-40B4-BE49-F238E27FC236}">
                <a16:creationId xmlns:a16="http://schemas.microsoft.com/office/drawing/2014/main" id="{A1DE3A49-7E0C-4C61-96E9-BE49C1575907}"/>
              </a:ext>
            </a:extLst>
          </p:cNvPr>
          <p:cNvSpPr txBox="1"/>
          <p:nvPr/>
        </p:nvSpPr>
        <p:spPr>
          <a:xfrm>
            <a:off x="596925" y="6084395"/>
            <a:ext cx="7950153" cy="369332"/>
          </a:xfrm>
          <a:prstGeom prst="rect">
            <a:avLst/>
          </a:prstGeom>
          <a:noFill/>
        </p:spPr>
        <p:txBody>
          <a:bodyPr wrap="square" rtlCol="0">
            <a:spAutoFit/>
          </a:bodyPr>
          <a:lstStyle/>
          <a:p>
            <a:r>
              <a:rPr lang="en-US" dirty="0">
                <a:latin typeface="Garamond"/>
              </a:rPr>
              <a:t>(Evan and Marie Blackmore, </a:t>
            </a:r>
            <a:r>
              <a:rPr lang="en-US" i="1" dirty="0">
                <a:latin typeface="Garamond"/>
              </a:rPr>
              <a:t>Psalms I</a:t>
            </a:r>
            <a:r>
              <a:rPr lang="en-US" dirty="0">
                <a:latin typeface="Garamond"/>
              </a:rPr>
              <a:t>, Truth Commentaries, pages 100-101)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6"/>
            <a:ext cx="8229600" cy="4191917"/>
          </a:xfrm>
        </p:spPr>
        <p:txBody>
          <a:bodyPr>
            <a:spAutoFit/>
          </a:bodyPr>
          <a:lstStyle/>
          <a:p>
            <a:pPr>
              <a:buNone/>
            </a:pPr>
            <a:r>
              <a:rPr lang="en-US" u="sng" dirty="0"/>
              <a:t>Character of the </a:t>
            </a:r>
            <a:r>
              <a:rPr lang="en-US" sz="3600" b="1" u="sng" dirty="0"/>
              <a:t>blessed</a:t>
            </a:r>
            <a:r>
              <a:rPr lang="en-US" u="sng" dirty="0"/>
              <a:t> man</a:t>
            </a:r>
            <a:r>
              <a:rPr lang="en-US" dirty="0"/>
              <a:t>. 1:1-2</a:t>
            </a:r>
          </a:p>
          <a:p>
            <a:pPr marL="0" indent="0">
              <a:buNone/>
            </a:pPr>
            <a:r>
              <a:rPr lang="en-US" dirty="0"/>
              <a:t>“Nor does it mean ‘cheerful.’ It is describing the man’s condition, not his feelings. Jesus was ‘a man of sorrows, and acquainted with grief’ (Isa. 53:3), and those who follow him faithfully will likewise have ‘great heaviness and continual sorrow in [their] heart,’ especially when they contemplate those who are still outside Christ (Rom. 9:2).”</a:t>
            </a:r>
          </a:p>
        </p:txBody>
      </p:sp>
      <p:sp>
        <p:nvSpPr>
          <p:cNvPr id="5" name="TextBox 4">
            <a:extLst>
              <a:ext uri="{FF2B5EF4-FFF2-40B4-BE49-F238E27FC236}">
                <a16:creationId xmlns:a16="http://schemas.microsoft.com/office/drawing/2014/main" id="{1A5DDE7C-1EB3-30D4-810A-18EC72EB3550}"/>
              </a:ext>
            </a:extLst>
          </p:cNvPr>
          <p:cNvSpPr txBox="1"/>
          <p:nvPr/>
        </p:nvSpPr>
        <p:spPr>
          <a:xfrm>
            <a:off x="596925" y="6084395"/>
            <a:ext cx="7950153" cy="369332"/>
          </a:xfrm>
          <a:prstGeom prst="rect">
            <a:avLst/>
          </a:prstGeom>
          <a:noFill/>
        </p:spPr>
        <p:txBody>
          <a:bodyPr wrap="square" rtlCol="0">
            <a:spAutoFit/>
          </a:bodyPr>
          <a:lstStyle/>
          <a:p>
            <a:r>
              <a:rPr lang="en-US" dirty="0">
                <a:latin typeface="Garamond"/>
              </a:rPr>
              <a:t>(Evan and Marie Blackmore, </a:t>
            </a:r>
            <a:r>
              <a:rPr lang="en-US" i="1" dirty="0">
                <a:latin typeface="Garamond"/>
              </a:rPr>
              <a:t>Psalms I</a:t>
            </a:r>
            <a:r>
              <a:rPr lang="en-US" dirty="0">
                <a:latin typeface="Garamond"/>
              </a:rPr>
              <a:t>, Truth Commentaries, pages 100-101)</a:t>
            </a:r>
          </a:p>
        </p:txBody>
      </p:sp>
    </p:spTree>
    <p:extLst>
      <p:ext uri="{BB962C8B-B14F-4D97-AF65-F5344CB8AC3E}">
        <p14:creationId xmlns:p14="http://schemas.microsoft.com/office/powerpoint/2010/main" val="1653021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4"/>
            <a:ext cx="8229600" cy="2776145"/>
          </a:xfrm>
        </p:spPr>
        <p:txBody>
          <a:bodyPr>
            <a:spAutoFit/>
          </a:bodyPr>
          <a:lstStyle/>
          <a:p>
            <a:pPr>
              <a:buNone/>
            </a:pPr>
            <a:r>
              <a:rPr lang="en-US" u="sng" dirty="0"/>
              <a:t>Character of the </a:t>
            </a:r>
            <a:r>
              <a:rPr lang="en-US" sz="3600" b="1" u="sng" dirty="0"/>
              <a:t>blessed</a:t>
            </a:r>
            <a:r>
              <a:rPr lang="en-US" u="sng" dirty="0"/>
              <a:t> man</a:t>
            </a:r>
            <a:r>
              <a:rPr lang="en-US" dirty="0"/>
              <a:t>. 1:1-2</a:t>
            </a:r>
          </a:p>
          <a:p>
            <a:pPr marL="0" indent="0">
              <a:buNone/>
            </a:pPr>
            <a:r>
              <a:rPr lang="en-US" dirty="0"/>
              <a:t>“The man described here is blessed or ‘happy,’ not in the sense that he is lucky or that he is cheerful, </a:t>
            </a:r>
            <a:r>
              <a:rPr lang="en-US" sz="3600" b="1" dirty="0"/>
              <a:t>but in the sense that he is prospering </a:t>
            </a:r>
            <a:r>
              <a:rPr lang="en-US" dirty="0"/>
              <a:t>(‘whatsoever he doeth shall prosper,’ v. 3).”</a:t>
            </a:r>
          </a:p>
        </p:txBody>
      </p:sp>
      <p:sp>
        <p:nvSpPr>
          <p:cNvPr id="5" name="TextBox 4">
            <a:extLst>
              <a:ext uri="{FF2B5EF4-FFF2-40B4-BE49-F238E27FC236}">
                <a16:creationId xmlns:a16="http://schemas.microsoft.com/office/drawing/2014/main" id="{8BDF0A40-13BD-4BF5-BB4F-AF5F61C0291A}"/>
              </a:ext>
            </a:extLst>
          </p:cNvPr>
          <p:cNvSpPr txBox="1"/>
          <p:nvPr/>
        </p:nvSpPr>
        <p:spPr>
          <a:xfrm>
            <a:off x="141405" y="5648327"/>
            <a:ext cx="8686799" cy="507831"/>
          </a:xfrm>
          <a:prstGeom prst="rect">
            <a:avLst/>
          </a:prstGeom>
          <a:noFill/>
        </p:spPr>
        <p:txBody>
          <a:bodyPr wrap="square" rtlCol="0">
            <a:spAutoFit/>
          </a:bodyPr>
          <a:lstStyle/>
          <a:p>
            <a:pPr marL="457200" indent="-457200">
              <a:buFont typeface="Wingdings" panose="05000000000000000000" pitchFamily="2" charset="2"/>
              <a:buChar char="Ø"/>
            </a:pPr>
            <a:r>
              <a:rPr lang="en-US" sz="2700" dirty="0"/>
              <a:t>In other words, he is abundantly blessed. (cf. Mark 10:29-30)</a:t>
            </a:r>
          </a:p>
        </p:txBody>
      </p:sp>
      <p:sp>
        <p:nvSpPr>
          <p:cNvPr id="6" name="TextBox 5">
            <a:extLst>
              <a:ext uri="{FF2B5EF4-FFF2-40B4-BE49-F238E27FC236}">
                <a16:creationId xmlns:a16="http://schemas.microsoft.com/office/drawing/2014/main" id="{0160FB4A-E957-459D-0785-CA1AB1D22E0D}"/>
              </a:ext>
            </a:extLst>
          </p:cNvPr>
          <p:cNvSpPr txBox="1"/>
          <p:nvPr/>
        </p:nvSpPr>
        <p:spPr>
          <a:xfrm>
            <a:off x="380108" y="4585533"/>
            <a:ext cx="7950153" cy="369332"/>
          </a:xfrm>
          <a:prstGeom prst="rect">
            <a:avLst/>
          </a:prstGeom>
          <a:noFill/>
        </p:spPr>
        <p:txBody>
          <a:bodyPr wrap="square" rtlCol="0">
            <a:spAutoFit/>
          </a:bodyPr>
          <a:lstStyle/>
          <a:p>
            <a:r>
              <a:rPr lang="en-US" dirty="0">
                <a:latin typeface="Garamond"/>
              </a:rPr>
              <a:t>(Evan and Marie Blackmore, </a:t>
            </a:r>
            <a:r>
              <a:rPr lang="en-US" i="1" dirty="0">
                <a:latin typeface="Garamond"/>
              </a:rPr>
              <a:t>Psalms I</a:t>
            </a:r>
            <a:r>
              <a:rPr lang="en-US" dirty="0">
                <a:latin typeface="Garamond"/>
              </a:rPr>
              <a:t>, Truth Commentaries, pages 100-101)</a:t>
            </a:r>
          </a:p>
        </p:txBody>
      </p:sp>
    </p:spTree>
    <p:extLst>
      <p:ext uri="{BB962C8B-B14F-4D97-AF65-F5344CB8AC3E}">
        <p14:creationId xmlns:p14="http://schemas.microsoft.com/office/powerpoint/2010/main" val="2907481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600206"/>
            <a:ext cx="8229600" cy="4191917"/>
          </a:xfrm>
        </p:spPr>
        <p:txBody>
          <a:bodyPr>
            <a:spAutoFit/>
          </a:bodyPr>
          <a:lstStyle/>
          <a:p>
            <a:pPr>
              <a:buNone/>
            </a:pPr>
            <a:r>
              <a:rPr lang="en-US" u="sng" dirty="0"/>
              <a:t>Character of the </a:t>
            </a:r>
            <a:r>
              <a:rPr lang="en-US" sz="3600" b="1" u="sng" dirty="0"/>
              <a:t>blessed</a:t>
            </a:r>
            <a:r>
              <a:rPr lang="en-US" u="sng" dirty="0"/>
              <a:t> man</a:t>
            </a:r>
            <a:r>
              <a:rPr lang="en-US" dirty="0"/>
              <a:t>. 1:1-2</a:t>
            </a:r>
          </a:p>
          <a:p>
            <a:r>
              <a:rPr lang="en-US" dirty="0"/>
              <a:t>“Evildoers may be given various names (ungodly … sinners … scornful), and so may temptations to participate in evil (walking in their counsel … standing in their way … sitting in their seat) – but all forms of evil are traveling along one path, and all lead to one end (v. 6). All alike are to be avoided (1 Thessalonians 5:22).”</a:t>
            </a:r>
          </a:p>
        </p:txBody>
      </p:sp>
      <p:sp>
        <p:nvSpPr>
          <p:cNvPr id="5" name="TextBox 4">
            <a:extLst>
              <a:ext uri="{FF2B5EF4-FFF2-40B4-BE49-F238E27FC236}">
                <a16:creationId xmlns:a16="http://schemas.microsoft.com/office/drawing/2014/main" id="{D4530FB2-8DEF-3ECF-1AFF-B7A381C68AA4}"/>
              </a:ext>
            </a:extLst>
          </p:cNvPr>
          <p:cNvSpPr txBox="1"/>
          <p:nvPr/>
        </p:nvSpPr>
        <p:spPr>
          <a:xfrm>
            <a:off x="596925" y="6084395"/>
            <a:ext cx="7950153" cy="369332"/>
          </a:xfrm>
          <a:prstGeom prst="rect">
            <a:avLst/>
          </a:prstGeom>
          <a:noFill/>
        </p:spPr>
        <p:txBody>
          <a:bodyPr wrap="square" rtlCol="0">
            <a:spAutoFit/>
          </a:bodyPr>
          <a:lstStyle/>
          <a:p>
            <a:r>
              <a:rPr lang="en-US" dirty="0">
                <a:latin typeface="Garamond"/>
              </a:rPr>
              <a:t>(Evan and Marie Blackmore, </a:t>
            </a:r>
            <a:r>
              <a:rPr lang="en-US" i="1" dirty="0">
                <a:latin typeface="Garamond"/>
              </a:rPr>
              <a:t>Psalms I</a:t>
            </a:r>
            <a:r>
              <a:rPr lang="en-US" dirty="0">
                <a:latin typeface="Garamond"/>
              </a:rPr>
              <a:t>, Truth Commentaries, page 100)</a:t>
            </a:r>
          </a:p>
        </p:txBody>
      </p:sp>
    </p:spTree>
    <p:extLst>
      <p:ext uri="{BB962C8B-B14F-4D97-AF65-F5344CB8AC3E}">
        <p14:creationId xmlns:p14="http://schemas.microsoft.com/office/powerpoint/2010/main" val="2212037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57200" y="1333504"/>
            <a:ext cx="8229600" cy="4905958"/>
          </a:xfrm>
        </p:spPr>
        <p:txBody>
          <a:bodyPr>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err="1"/>
              <a:t>walketh</a:t>
            </a:r>
            <a:r>
              <a:rPr lang="en-US" b="1" i="1" dirty="0"/>
              <a:t> not in the counsel of the wicked</a:t>
            </a:r>
            <a:r>
              <a:rPr lang="en-US" i="1" dirty="0"/>
              <a:t>”</a:t>
            </a:r>
          </a:p>
          <a:p>
            <a:pPr lvl="1"/>
            <a:r>
              <a:rPr lang="en-US" dirty="0"/>
              <a:t>Going along with the crowd. </a:t>
            </a:r>
            <a:r>
              <a:rPr lang="en-US" i="1" dirty="0"/>
              <a:t>“</a:t>
            </a:r>
            <a:r>
              <a:rPr lang="en-US" b="1" i="1" dirty="0"/>
              <a:t>He that walketh with wise men shall be wise: but a companion of fools shall be destroyed</a:t>
            </a:r>
            <a:r>
              <a:rPr lang="en-US" i="1" dirty="0"/>
              <a:t>”</a:t>
            </a:r>
            <a:r>
              <a:rPr lang="en-US" b="1" dirty="0"/>
              <a:t> (Proverbs 13:20).</a:t>
            </a:r>
          </a:p>
          <a:p>
            <a:pPr lvl="1"/>
            <a:r>
              <a:rPr lang="en-US" b="1" i="1" dirty="0"/>
              <a:t>No counsel against the Lord can succeed.</a:t>
            </a:r>
          </a:p>
          <a:p>
            <a:pPr lvl="2"/>
            <a:r>
              <a:rPr lang="en-US" b="1" dirty="0"/>
              <a:t> Proverbs 21:30</a:t>
            </a:r>
            <a:r>
              <a:rPr lang="en-US" dirty="0"/>
              <a:t>, </a:t>
            </a:r>
            <a:r>
              <a:rPr lang="en-US" i="1" dirty="0"/>
              <a:t>“</a:t>
            </a:r>
            <a:r>
              <a:rPr lang="en-US" b="1" i="1" dirty="0"/>
              <a:t>There is no wisdom nor understanding Nor counsel against Jehovah</a:t>
            </a:r>
            <a:r>
              <a:rPr lang="en-US" i="1" dirty="0"/>
              <a:t>.”</a:t>
            </a:r>
            <a:r>
              <a:rPr lang="en-US" dirty="0"/>
              <a:t> </a:t>
            </a:r>
            <a:br>
              <a:rPr lang="en-US" b="1" dirty="0"/>
            </a:br>
            <a:r>
              <a:rPr lang="en-US" b="1" dirty="0"/>
              <a:t>(cf. Isaiah 8:10).</a:t>
            </a:r>
          </a:p>
        </p:txBody>
      </p:sp>
    </p:spTree>
    <p:extLst>
      <p:ext uri="{BB962C8B-B14F-4D97-AF65-F5344CB8AC3E}">
        <p14:creationId xmlns:p14="http://schemas.microsoft.com/office/powerpoint/2010/main" val="623110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273378" y="1230862"/>
            <a:ext cx="8585852" cy="5533823"/>
          </a:xfrm>
        </p:spPr>
        <p:txBody>
          <a:bodyPr wrap="square">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a:t>nor standeth in the way of sinners</a:t>
            </a:r>
            <a:r>
              <a:rPr lang="en-US" i="1" dirty="0"/>
              <a:t>”</a:t>
            </a:r>
          </a:p>
          <a:p>
            <a:pPr lvl="1"/>
            <a:r>
              <a:rPr lang="en-US" dirty="0"/>
              <a:t>Taking a stand with the crowd. </a:t>
            </a:r>
            <a:r>
              <a:rPr lang="en-US" i="1" dirty="0"/>
              <a:t>“</a:t>
            </a:r>
            <a:r>
              <a:rPr lang="en-US" b="1" i="1" dirty="0"/>
              <a:t>If sinners entice thee … walk not thou in the way with them; refrain thy foot from their path</a:t>
            </a:r>
            <a:r>
              <a:rPr lang="en-US" i="1" dirty="0"/>
              <a:t>”</a:t>
            </a:r>
            <a:r>
              <a:rPr lang="en-US" dirty="0"/>
              <a:t> </a:t>
            </a:r>
            <a:r>
              <a:rPr lang="en-US" b="1" dirty="0"/>
              <a:t>(Proverbs 1:10, 15; 4:14).</a:t>
            </a:r>
          </a:p>
          <a:p>
            <a:pPr lvl="1"/>
            <a:r>
              <a:rPr lang="en-US" b="1" dirty="0"/>
              <a:t>That way</a:t>
            </a:r>
            <a:r>
              <a:rPr lang="en-US" dirty="0"/>
              <a:t> </a:t>
            </a:r>
            <a:r>
              <a:rPr lang="en-US" i="1" dirty="0"/>
              <a:t>“</a:t>
            </a:r>
            <a:r>
              <a:rPr lang="en-US" b="1" i="1" dirty="0"/>
              <a:t>is as darkness</a:t>
            </a:r>
            <a:r>
              <a:rPr lang="en-US" i="1" dirty="0"/>
              <a:t>.”</a:t>
            </a:r>
          </a:p>
          <a:p>
            <a:pPr lvl="1"/>
            <a:r>
              <a:rPr lang="en-US" b="1" i="1" dirty="0"/>
              <a:t>A</a:t>
            </a:r>
            <a:r>
              <a:rPr lang="en-US" b="1" dirty="0"/>
              <a:t>nyone who walks on it will</a:t>
            </a:r>
            <a:r>
              <a:rPr lang="en-US" dirty="0"/>
              <a:t> </a:t>
            </a:r>
            <a:r>
              <a:rPr lang="en-US" i="1" dirty="0"/>
              <a:t>“</a:t>
            </a:r>
            <a:r>
              <a:rPr lang="en-US" b="1" i="1" dirty="0"/>
              <a:t>stumble</a:t>
            </a:r>
            <a:r>
              <a:rPr lang="en-US" i="1" dirty="0"/>
              <a:t>” </a:t>
            </a:r>
            <a:r>
              <a:rPr lang="en-US" b="1" dirty="0"/>
              <a:t>over what he cannot see (Proverbs 4:19; 2:13); he</a:t>
            </a:r>
            <a:r>
              <a:rPr lang="en-US" dirty="0"/>
              <a:t> </a:t>
            </a:r>
            <a:r>
              <a:rPr lang="en-US" i="1" dirty="0"/>
              <a:t>“</a:t>
            </a:r>
            <a:r>
              <a:rPr lang="en-US" b="1" i="1" dirty="0" err="1"/>
              <a:t>knoweth</a:t>
            </a:r>
            <a:r>
              <a:rPr lang="en-US" b="1" i="1" dirty="0"/>
              <a:t> not whither he </a:t>
            </a:r>
            <a:r>
              <a:rPr lang="en-US" b="1" i="1" dirty="0" err="1"/>
              <a:t>goeth</a:t>
            </a:r>
            <a:r>
              <a:rPr lang="en-US" b="1" i="1" dirty="0"/>
              <a:t>, because the darkness hath blinded his eyes</a:t>
            </a:r>
            <a:r>
              <a:rPr lang="en-US" i="1" dirty="0"/>
              <a:t>”</a:t>
            </a:r>
            <a:r>
              <a:rPr lang="en-US" b="1" dirty="0"/>
              <a:t> (1 John 2:11).</a:t>
            </a:r>
          </a:p>
        </p:txBody>
      </p:sp>
    </p:spTree>
    <p:extLst>
      <p:ext uri="{BB962C8B-B14F-4D97-AF65-F5344CB8AC3E}">
        <p14:creationId xmlns:p14="http://schemas.microsoft.com/office/powerpoint/2010/main" val="31778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2233"/>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200712" y="1185521"/>
            <a:ext cx="8743950" cy="4672048"/>
          </a:xfrm>
        </p:spPr>
        <p:txBody>
          <a:bodyPr wrap="square">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a:t>nor sitteth in the seat of scoffers</a:t>
            </a:r>
            <a:r>
              <a:rPr lang="en-US" i="1" dirty="0"/>
              <a:t>”</a:t>
            </a:r>
          </a:p>
          <a:p>
            <a:pPr lvl="1"/>
            <a:r>
              <a:rPr lang="en-US" dirty="0"/>
              <a:t>Sinning is not enough, mockery is added.</a:t>
            </a:r>
          </a:p>
          <a:p>
            <a:pPr lvl="1"/>
            <a:r>
              <a:rPr lang="en-US" dirty="0"/>
              <a:t>A scornful person is someone incapable of heeding wisdom (Proverbs. 14:6), unwilling to listen to reproof (13:1; 15:12; 9:8), scoffing at the notions of sin (14:9), and justice (19:28).</a:t>
            </a:r>
          </a:p>
          <a:p>
            <a:pPr lvl="1"/>
            <a:r>
              <a:rPr lang="en-US" dirty="0"/>
              <a:t>Thus any scornful person is foolishly acting wickedly.</a:t>
            </a:r>
          </a:p>
        </p:txBody>
      </p:sp>
    </p:spTree>
    <p:extLst>
      <p:ext uri="{BB962C8B-B14F-4D97-AF65-F5344CB8AC3E}">
        <p14:creationId xmlns:p14="http://schemas.microsoft.com/office/powerpoint/2010/main" val="40719196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210139" y="808447"/>
            <a:ext cx="8743950" cy="5964710"/>
          </a:xfrm>
        </p:spPr>
        <p:txBody>
          <a:bodyPr wrap="square">
            <a:spAutoFit/>
          </a:bodyPr>
          <a:lstStyle/>
          <a:p>
            <a:pPr>
              <a:buNone/>
            </a:pPr>
            <a:r>
              <a:rPr lang="en-US" u="sng" dirty="0"/>
              <a:t>Character of the </a:t>
            </a:r>
            <a:r>
              <a:rPr lang="en-US" sz="3600" b="1" u="sng" dirty="0"/>
              <a:t>blessed</a:t>
            </a:r>
            <a:r>
              <a:rPr lang="en-US" u="sng" dirty="0"/>
              <a:t> man</a:t>
            </a:r>
            <a:r>
              <a:rPr lang="en-US" dirty="0"/>
              <a:t>. 1:1-2</a:t>
            </a:r>
          </a:p>
          <a:p>
            <a:pPr>
              <a:buNone/>
            </a:pPr>
            <a:r>
              <a:rPr lang="en-US" dirty="0"/>
              <a:t>Negative: cf. Deuteronomy 6:6-9</a:t>
            </a:r>
          </a:p>
          <a:p>
            <a:r>
              <a:rPr lang="en-US" i="1" dirty="0"/>
              <a:t>“</a:t>
            </a:r>
            <a:r>
              <a:rPr lang="en-US" b="1" i="1" dirty="0"/>
              <a:t>nor sitteth in the seat of scoffers</a:t>
            </a:r>
            <a:r>
              <a:rPr lang="en-US" i="1" dirty="0"/>
              <a:t>”</a:t>
            </a:r>
          </a:p>
          <a:p>
            <a:pPr lvl="1"/>
            <a:r>
              <a:rPr lang="en-US" dirty="0"/>
              <a:t>Sinning is not enough, mockery is added.</a:t>
            </a:r>
          </a:p>
          <a:p>
            <a:pPr lvl="1"/>
            <a:r>
              <a:rPr lang="en-US" dirty="0"/>
              <a:t>It is better to sit or dwell </a:t>
            </a:r>
            <a:r>
              <a:rPr lang="en-US" i="1" dirty="0"/>
              <a:t>“</a:t>
            </a:r>
            <a:r>
              <a:rPr lang="en-US" b="1" i="1" dirty="0"/>
              <a:t>in the wilderness</a:t>
            </a:r>
            <a:r>
              <a:rPr lang="en-US" i="1" dirty="0"/>
              <a:t>,” </a:t>
            </a:r>
            <a:r>
              <a:rPr lang="en-US" dirty="0"/>
              <a:t>or </a:t>
            </a:r>
            <a:r>
              <a:rPr lang="en-US" i="1" dirty="0"/>
              <a:t>“</a:t>
            </a:r>
            <a:r>
              <a:rPr lang="en-US" b="1" i="1" dirty="0"/>
              <a:t>in a corner of the housetop</a:t>
            </a:r>
            <a:r>
              <a:rPr lang="en-US" i="1" dirty="0"/>
              <a:t>,” </a:t>
            </a:r>
            <a:r>
              <a:rPr lang="en-US" dirty="0"/>
              <a:t>than with such people (Proverbs 21:19, 9; 25:24).</a:t>
            </a:r>
          </a:p>
          <a:p>
            <a:pPr lvl="1"/>
            <a:r>
              <a:rPr lang="en-US" dirty="0"/>
              <a:t>Therefore the righteous man </a:t>
            </a:r>
            <a:r>
              <a:rPr lang="en-US" i="1" dirty="0"/>
              <a:t>“</a:t>
            </a:r>
            <a:r>
              <a:rPr lang="en-US" b="1" i="1" dirty="0"/>
              <a:t>will not sit with the wicked</a:t>
            </a:r>
            <a:r>
              <a:rPr lang="en-US" i="1" dirty="0"/>
              <a:t>”</a:t>
            </a:r>
            <a:r>
              <a:rPr lang="en-US" dirty="0"/>
              <a:t> </a:t>
            </a:r>
            <a:r>
              <a:rPr lang="en-US" b="1" dirty="0"/>
              <a:t>(Psalms 26:4-5; 101:7)</a:t>
            </a:r>
            <a:r>
              <a:rPr lang="en-US" dirty="0"/>
              <a:t>; instead, he sits or dwells </a:t>
            </a:r>
            <a:r>
              <a:rPr lang="en-US" i="1" dirty="0"/>
              <a:t>“</a:t>
            </a:r>
            <a:r>
              <a:rPr lang="en-US" b="1" i="1" dirty="0"/>
              <a:t>in the house of the Lord all the days of my life</a:t>
            </a:r>
            <a:r>
              <a:rPr lang="en-US" i="1" dirty="0"/>
              <a:t>”</a:t>
            </a:r>
            <a:r>
              <a:rPr lang="en-US" b="1" dirty="0"/>
              <a:t> (27:4; 84:4)</a:t>
            </a:r>
            <a:r>
              <a:rPr lang="en-US" i="1" dirty="0"/>
              <a:t>, “</a:t>
            </a:r>
            <a:r>
              <a:rPr lang="en-US" b="1" i="1" dirty="0"/>
              <a:t>in the secret place of the Most High</a:t>
            </a:r>
            <a:r>
              <a:rPr lang="en-US" i="1" dirty="0"/>
              <a:t>”</a:t>
            </a:r>
            <a:r>
              <a:rPr lang="en-US" dirty="0"/>
              <a:t> </a:t>
            </a:r>
            <a:r>
              <a:rPr lang="en-US" b="1" dirty="0"/>
              <a:t>(91:1)</a:t>
            </a:r>
            <a:r>
              <a:rPr lang="en-US" dirty="0"/>
              <a:t>, </a:t>
            </a:r>
            <a:r>
              <a:rPr lang="en-US" i="1" dirty="0"/>
              <a:t>“</a:t>
            </a:r>
            <a:r>
              <a:rPr lang="en-US" b="1" i="1" dirty="0"/>
              <a:t>before God for ever</a:t>
            </a:r>
            <a:r>
              <a:rPr lang="en-US" i="1" dirty="0"/>
              <a:t>”</a:t>
            </a:r>
            <a:r>
              <a:rPr lang="en-US" b="1" dirty="0"/>
              <a:t> (61:7).</a:t>
            </a:r>
          </a:p>
        </p:txBody>
      </p:sp>
    </p:spTree>
    <p:extLst>
      <p:ext uri="{BB962C8B-B14F-4D97-AF65-F5344CB8AC3E}">
        <p14:creationId xmlns:p14="http://schemas.microsoft.com/office/powerpoint/2010/main" val="3229552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28374-C057-638D-921E-8E65ED8499C7}"/>
              </a:ext>
            </a:extLst>
          </p:cNvPr>
          <p:cNvSpPr>
            <a:spLocks noGrp="1"/>
          </p:cNvSpPr>
          <p:nvPr>
            <p:ph type="title"/>
          </p:nvPr>
        </p:nvSpPr>
        <p:spPr>
          <a:xfrm>
            <a:off x="895546" y="663585"/>
            <a:ext cx="7400041" cy="754053"/>
          </a:xfrm>
        </p:spPr>
        <p:txBody>
          <a:bodyPr wrap="square">
            <a:spAutoFit/>
          </a:bodyPr>
          <a:lstStyle/>
          <a:p>
            <a:r>
              <a:rPr lang="en-US" b="1" dirty="0">
                <a:solidFill>
                  <a:schemeClr val="tx1"/>
                </a:solidFill>
              </a:rPr>
              <a:t>What does Psalms 110 teach Us? </a:t>
            </a:r>
          </a:p>
        </p:txBody>
      </p:sp>
      <p:sp>
        <p:nvSpPr>
          <p:cNvPr id="3" name="Content Placeholder 2">
            <a:extLst>
              <a:ext uri="{FF2B5EF4-FFF2-40B4-BE49-F238E27FC236}">
                <a16:creationId xmlns:a16="http://schemas.microsoft.com/office/drawing/2014/main" id="{0655F9C8-FA51-D138-EB70-92FACF20241B}"/>
              </a:ext>
            </a:extLst>
          </p:cNvPr>
          <p:cNvSpPr>
            <a:spLocks noGrp="1"/>
          </p:cNvSpPr>
          <p:nvPr>
            <p:ph sz="quarter" idx="1"/>
          </p:nvPr>
        </p:nvSpPr>
        <p:spPr>
          <a:xfrm>
            <a:off x="533400" y="1447800"/>
            <a:ext cx="8401050" cy="4247317"/>
          </a:xfrm>
        </p:spPr>
        <p:txBody>
          <a:bodyPr>
            <a:spAutoFit/>
          </a:bodyPr>
          <a:lstStyle/>
          <a:p>
            <a:pPr marL="0" indent="0">
              <a:buNone/>
            </a:pPr>
            <a:r>
              <a:rPr lang="en-US" dirty="0"/>
              <a:t>1. </a:t>
            </a:r>
            <a:r>
              <a:rPr lang="en-US" u="sng" dirty="0"/>
              <a:t>Christ is sitting at the right hand of God</a:t>
            </a:r>
            <a:r>
              <a:rPr lang="en-US" dirty="0"/>
              <a:t>. This refers to His exaltation and enthronement. The significance of this verse is seen in the fact that it is mentioned approximately twenty times in the New Testament.</a:t>
            </a:r>
          </a:p>
          <a:p>
            <a:pPr marL="0" indent="0">
              <a:buNone/>
            </a:pPr>
            <a:r>
              <a:rPr lang="en-US" dirty="0"/>
              <a:t>2. </a:t>
            </a:r>
            <a:r>
              <a:rPr lang="en-US" u="sng" dirty="0"/>
              <a:t>His power, His authority, His scepter</a:t>
            </a:r>
            <a:r>
              <a:rPr lang="en-US" dirty="0"/>
              <a:t>. He is the exalted One, the enthroned One, the Victor, and the One who has the scepter. The rod is in His hand (verse 2).</a:t>
            </a:r>
          </a:p>
          <a:p>
            <a:pPr marL="0" indent="0">
              <a:buNone/>
            </a:pPr>
            <a:r>
              <a:rPr lang="en-US" dirty="0"/>
              <a:t>3. </a:t>
            </a:r>
            <a:r>
              <a:rPr lang="en-US" u="sng" dirty="0"/>
              <a:t>The victory of Christ</a:t>
            </a:r>
            <a:r>
              <a:rPr lang="en-US" dirty="0"/>
              <a:t>. He has won the victory, and He is going to win many more victories. The fact that God has promised to make all His enemies His footstool is an aspect of His victory.</a:t>
            </a:r>
          </a:p>
        </p:txBody>
      </p:sp>
    </p:spTree>
    <p:extLst>
      <p:ext uri="{BB962C8B-B14F-4D97-AF65-F5344CB8AC3E}">
        <p14:creationId xmlns:p14="http://schemas.microsoft.com/office/powerpoint/2010/main" val="1455644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Blessedness Of The Righteous</a:t>
            </a:r>
          </a:p>
        </p:txBody>
      </p:sp>
      <p:sp>
        <p:nvSpPr>
          <p:cNvPr id="3" name="Content Placeholder 2"/>
          <p:cNvSpPr>
            <a:spLocks noGrp="1"/>
          </p:cNvSpPr>
          <p:nvPr>
            <p:ph idx="1"/>
          </p:nvPr>
        </p:nvSpPr>
        <p:spPr>
          <a:xfrm>
            <a:off x="466627" y="1600200"/>
            <a:ext cx="8229600" cy="5016758"/>
          </a:xfrm>
        </p:spPr>
        <p:txBody>
          <a:bodyPr>
            <a:spAutoFit/>
          </a:bodyPr>
          <a:lstStyle/>
          <a:p>
            <a:pPr>
              <a:buNone/>
            </a:pPr>
            <a:r>
              <a:rPr lang="en-US" b="1" u="sng" dirty="0"/>
              <a:t>Character of the blessed man. 1:1-2</a:t>
            </a:r>
          </a:p>
          <a:p>
            <a:pPr>
              <a:buNone/>
            </a:pPr>
            <a:r>
              <a:rPr lang="en-US" dirty="0"/>
              <a:t>Positive:</a:t>
            </a:r>
          </a:p>
          <a:p>
            <a:pPr>
              <a:buNone/>
            </a:pPr>
            <a:r>
              <a:rPr lang="en-US" dirty="0"/>
              <a:t>	</a:t>
            </a:r>
            <a:r>
              <a:rPr lang="en-US" i="1" dirty="0"/>
              <a:t>“</a:t>
            </a:r>
            <a:r>
              <a:rPr lang="en-US" b="1" i="1" dirty="0"/>
              <a:t>But his delight is in the law of Jehovah</a:t>
            </a:r>
            <a:r>
              <a:rPr lang="en-US" i="1" dirty="0"/>
              <a:t>.”</a:t>
            </a:r>
            <a:br>
              <a:rPr lang="en-US" i="1" dirty="0"/>
            </a:br>
            <a:r>
              <a:rPr lang="en-US" b="1" dirty="0"/>
              <a:t>cf. Psalms 119:16, 24, 35, 47, 70, 77, 92, 174; </a:t>
            </a:r>
            <a:br>
              <a:rPr lang="en-US" b="1" dirty="0"/>
            </a:br>
            <a:r>
              <a:rPr lang="en-US" b="1" dirty="0"/>
              <a:t>Jeremiah 15:16-17; Psalms 19</a:t>
            </a:r>
          </a:p>
          <a:p>
            <a:pPr>
              <a:buNone/>
            </a:pPr>
            <a:endParaRPr lang="en-US" dirty="0"/>
          </a:p>
          <a:p>
            <a:pPr>
              <a:buNone/>
            </a:pPr>
            <a:r>
              <a:rPr lang="en-US" dirty="0"/>
              <a:t>	</a:t>
            </a:r>
            <a:r>
              <a:rPr lang="en-US" i="1" dirty="0"/>
              <a:t>“</a:t>
            </a:r>
            <a:r>
              <a:rPr lang="en-US" b="1" i="1" dirty="0"/>
              <a:t>and on his law doth he </a:t>
            </a:r>
            <a:r>
              <a:rPr lang="en-US" b="1" i="1" u="sng" dirty="0"/>
              <a:t>meditate</a:t>
            </a:r>
            <a:r>
              <a:rPr lang="en-US" b="1" i="1" dirty="0"/>
              <a:t> day and night</a:t>
            </a:r>
            <a:r>
              <a:rPr lang="en-US" i="1" dirty="0"/>
              <a:t>.” </a:t>
            </a:r>
            <a:r>
              <a:rPr lang="en-US" dirty="0"/>
              <a:t>(Moan, utter, speak – cf. Joshua 1:8)</a:t>
            </a:r>
          </a:p>
          <a:p>
            <a:pPr>
              <a:buNone/>
            </a:pPr>
            <a:r>
              <a:rPr lang="en-US" dirty="0"/>
              <a:t>	NOTE: Habitually, sets aside time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55F9C8-FA51-D138-EB70-92FACF20241B}"/>
              </a:ext>
            </a:extLst>
          </p:cNvPr>
          <p:cNvSpPr>
            <a:spLocks noGrp="1"/>
          </p:cNvSpPr>
          <p:nvPr>
            <p:ph sz="quarter" idx="1"/>
          </p:nvPr>
        </p:nvSpPr>
        <p:spPr>
          <a:xfrm>
            <a:off x="382568" y="1447800"/>
            <a:ext cx="8401050" cy="5047536"/>
          </a:xfrm>
        </p:spPr>
        <p:txBody>
          <a:bodyPr>
            <a:spAutoFit/>
          </a:bodyPr>
          <a:lstStyle/>
          <a:p>
            <a:pPr marL="0" indent="0">
              <a:buNone/>
            </a:pPr>
            <a:r>
              <a:rPr lang="en-US" dirty="0"/>
              <a:t>4. </a:t>
            </a:r>
            <a:r>
              <a:rPr lang="en-US" u="sng" dirty="0"/>
              <a:t>Christ is still fighting, and He will fight to the end</a:t>
            </a:r>
            <a:r>
              <a:rPr lang="en-US" dirty="0"/>
              <a:t>. In verse 3 we have this phrase:</a:t>
            </a:r>
            <a:r>
              <a:rPr lang="en-US" i="1" dirty="0"/>
              <a:t> “In the day of thy power.” </a:t>
            </a:r>
            <a:r>
              <a:rPr lang="en-US" dirty="0"/>
              <a:t>The word “power” in this phrase has another meaning. The margin of the American Standard Version says, </a:t>
            </a:r>
            <a:r>
              <a:rPr lang="en-US" i="1" dirty="0"/>
              <a:t>“in the day of thy army,” </a:t>
            </a:r>
            <a:r>
              <a:rPr lang="en-US" dirty="0"/>
              <a:t>and the Goodspeed translation has </a:t>
            </a:r>
            <a:r>
              <a:rPr lang="en-US" i="1" dirty="0"/>
              <a:t>“on your day of war.” </a:t>
            </a:r>
            <a:r>
              <a:rPr lang="en-US" dirty="0"/>
              <a:t>It is not only the day of His power, but also the day of His fighting. God’s people will fight for His cause (not physical warfare with physical weapons.</a:t>
            </a:r>
          </a:p>
          <a:p>
            <a:pPr marL="0" indent="0">
              <a:buNone/>
            </a:pPr>
            <a:r>
              <a:rPr lang="en-US" dirty="0"/>
              <a:t>5. </a:t>
            </a:r>
            <a:r>
              <a:rPr lang="en-US" u="sng" dirty="0"/>
              <a:t>He is today the Priest</a:t>
            </a:r>
            <a:r>
              <a:rPr lang="en-US" dirty="0"/>
              <a:t>. He is the King, He is the Warrior, and He is also the Priest. He is a Priest according to the order of Melchizedek, not according to the law of a carnal commandment, but in the power of an endless life (Hebrews 7:16).</a:t>
            </a:r>
          </a:p>
          <a:p>
            <a:pPr marL="0" indent="0">
              <a:buNone/>
            </a:pPr>
            <a:r>
              <a:rPr lang="en-US" dirty="0"/>
              <a:t>6. </a:t>
            </a:r>
            <a:r>
              <a:rPr lang="en-US" u="sng" dirty="0"/>
              <a:t>He will eventually return to judge all nations</a:t>
            </a:r>
            <a:r>
              <a:rPr lang="en-US" dirty="0"/>
              <a:t>.</a:t>
            </a:r>
          </a:p>
        </p:txBody>
      </p:sp>
      <p:sp>
        <p:nvSpPr>
          <p:cNvPr id="6" name="Title 1">
            <a:extLst>
              <a:ext uri="{FF2B5EF4-FFF2-40B4-BE49-F238E27FC236}">
                <a16:creationId xmlns:a16="http://schemas.microsoft.com/office/drawing/2014/main" id="{4CC50AA2-F762-37BA-900F-9A0FD1DE4EAC}"/>
              </a:ext>
            </a:extLst>
          </p:cNvPr>
          <p:cNvSpPr>
            <a:spLocks noGrp="1"/>
          </p:cNvSpPr>
          <p:nvPr>
            <p:ph type="title"/>
          </p:nvPr>
        </p:nvSpPr>
        <p:spPr>
          <a:xfrm>
            <a:off x="895546" y="663585"/>
            <a:ext cx="7400041" cy="754053"/>
          </a:xfrm>
        </p:spPr>
        <p:txBody>
          <a:bodyPr wrap="square">
            <a:spAutoFit/>
          </a:bodyPr>
          <a:lstStyle/>
          <a:p>
            <a:r>
              <a:rPr lang="en-US" b="1" dirty="0">
                <a:solidFill>
                  <a:schemeClr val="tx1"/>
                </a:solidFill>
              </a:rPr>
              <a:t>What does Psalms 110 teach Us? </a:t>
            </a:r>
          </a:p>
        </p:txBody>
      </p:sp>
    </p:spTree>
    <p:extLst>
      <p:ext uri="{BB962C8B-B14F-4D97-AF65-F5344CB8AC3E}">
        <p14:creationId xmlns:p14="http://schemas.microsoft.com/office/powerpoint/2010/main" val="1289743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79BC4-CD58-474A-9848-9910919E3E38}"/>
              </a:ext>
            </a:extLst>
          </p:cNvPr>
          <p:cNvSpPr>
            <a:spLocks noGrp="1"/>
          </p:cNvSpPr>
          <p:nvPr>
            <p:ph type="title"/>
          </p:nvPr>
        </p:nvSpPr>
        <p:spPr>
          <a:xfrm>
            <a:off x="751438" y="789050"/>
            <a:ext cx="2623184" cy="1523494"/>
          </a:xfrm>
        </p:spPr>
        <p:txBody>
          <a:bodyPr anchor="ctr">
            <a:spAutoFit/>
          </a:bodyPr>
          <a:lstStyle/>
          <a:p>
            <a:pPr algn="ctr"/>
            <a:r>
              <a:rPr lang="en-US" sz="4500" dirty="0">
                <a:solidFill>
                  <a:schemeClr val="tx1"/>
                </a:solidFill>
              </a:rPr>
              <a:t>Son of David</a:t>
            </a:r>
          </a:p>
        </p:txBody>
      </p:sp>
      <p:sp>
        <p:nvSpPr>
          <p:cNvPr id="3" name="Content Placeholder 2">
            <a:extLst>
              <a:ext uri="{FF2B5EF4-FFF2-40B4-BE49-F238E27FC236}">
                <a16:creationId xmlns:a16="http://schemas.microsoft.com/office/drawing/2014/main" id="{1DD1B602-3E39-4DBC-88D1-99231A3F47A9}"/>
              </a:ext>
            </a:extLst>
          </p:cNvPr>
          <p:cNvSpPr>
            <a:spLocks noGrp="1"/>
          </p:cNvSpPr>
          <p:nvPr>
            <p:ph idx="1"/>
          </p:nvPr>
        </p:nvSpPr>
        <p:spPr>
          <a:xfrm>
            <a:off x="3640051" y="1284346"/>
            <a:ext cx="4697204" cy="1831271"/>
          </a:xfrm>
        </p:spPr>
        <p:txBody>
          <a:bodyPr anchor="ctr">
            <a:spAutoFit/>
          </a:bodyPr>
          <a:lstStyle/>
          <a:p>
            <a:pPr marL="0" indent="0" algn="ctr">
              <a:buNone/>
            </a:pPr>
            <a:r>
              <a:rPr lang="en-US" sz="3600" i="1" dirty="0"/>
              <a:t>“What do you think about the Christ? Whose Son is He?”</a:t>
            </a:r>
            <a:endParaRPr lang="en-US" sz="3600" dirty="0"/>
          </a:p>
          <a:p>
            <a:pPr marL="0" indent="0" algn="r">
              <a:buNone/>
            </a:pPr>
            <a:r>
              <a:rPr lang="en-US" sz="3600" dirty="0"/>
              <a:t>Matthew 22:42</a:t>
            </a:r>
          </a:p>
        </p:txBody>
      </p:sp>
      <p:sp>
        <p:nvSpPr>
          <p:cNvPr id="9" name="Title 1">
            <a:extLst>
              <a:ext uri="{FF2B5EF4-FFF2-40B4-BE49-F238E27FC236}">
                <a16:creationId xmlns:a16="http://schemas.microsoft.com/office/drawing/2014/main" id="{8A40BD68-29B2-4369-924B-9B385FD89B97}"/>
              </a:ext>
            </a:extLst>
          </p:cNvPr>
          <p:cNvSpPr txBox="1">
            <a:spLocks/>
          </p:cNvSpPr>
          <p:nvPr/>
        </p:nvSpPr>
        <p:spPr>
          <a:xfrm>
            <a:off x="751438" y="2297426"/>
            <a:ext cx="2623184" cy="1315745"/>
          </a:xfrm>
          <a:prstGeom prst="rect">
            <a:avLst/>
          </a:prstGeom>
        </p:spPr>
        <p:txBody>
          <a:bodyPr vert="horz" lIns="68580" tIns="34290" rIns="68580" bIns="34290" rtlCol="0" anchor="ctr">
            <a:spAutoFit/>
          </a:bodyPr>
          <a:lst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0" lang="en-US" sz="4500" b="0" i="0" u="none" strike="noStrike" kern="1200" cap="all" spc="200" normalizeH="0" baseline="0" noProof="0" dirty="0">
                <a:ln>
                  <a:noFill/>
                </a:ln>
                <a:solidFill>
                  <a:schemeClr val="tx1"/>
                </a:solidFill>
                <a:effectLst/>
                <a:uLnTx/>
                <a:uFillTx/>
                <a:latin typeface="Franklin Gothic Book"/>
                <a:ea typeface="+mj-ea"/>
                <a:cs typeface="+mj-cs"/>
              </a:rPr>
              <a:t>Lord of David</a:t>
            </a:r>
          </a:p>
        </p:txBody>
      </p:sp>
      <p:sp>
        <p:nvSpPr>
          <p:cNvPr id="11" name="Title 1">
            <a:extLst>
              <a:ext uri="{FF2B5EF4-FFF2-40B4-BE49-F238E27FC236}">
                <a16:creationId xmlns:a16="http://schemas.microsoft.com/office/drawing/2014/main" id="{A1A53887-B23F-4F15-8AA0-4FA0CF037F0B}"/>
              </a:ext>
            </a:extLst>
          </p:cNvPr>
          <p:cNvSpPr txBox="1">
            <a:spLocks/>
          </p:cNvSpPr>
          <p:nvPr/>
        </p:nvSpPr>
        <p:spPr>
          <a:xfrm>
            <a:off x="751438" y="3846654"/>
            <a:ext cx="2623184" cy="1315745"/>
          </a:xfrm>
          <a:prstGeom prst="rect">
            <a:avLst/>
          </a:prstGeom>
        </p:spPr>
        <p:txBody>
          <a:bodyPr vert="horz" lIns="68580" tIns="34290" rIns="68580" bIns="34290" rtlCol="0" anchor="ctr">
            <a:spAutoFit/>
          </a:bodyPr>
          <a:lst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0" lang="en-US" sz="4500" b="0" i="0" u="none" strike="noStrike" kern="1200" cap="all" spc="200" normalizeH="0" baseline="0" noProof="0" dirty="0">
                <a:ln>
                  <a:noFill/>
                </a:ln>
                <a:solidFill>
                  <a:schemeClr val="tx1"/>
                </a:solidFill>
                <a:effectLst/>
                <a:uLnTx/>
                <a:uFillTx/>
                <a:latin typeface="Franklin Gothic Book"/>
                <a:ea typeface="+mj-ea"/>
                <a:cs typeface="+mj-cs"/>
              </a:rPr>
              <a:t>Son of God</a:t>
            </a:r>
          </a:p>
        </p:txBody>
      </p:sp>
      <p:sp>
        <p:nvSpPr>
          <p:cNvPr id="5" name="TextBox 4">
            <a:extLst>
              <a:ext uri="{FF2B5EF4-FFF2-40B4-BE49-F238E27FC236}">
                <a16:creationId xmlns:a16="http://schemas.microsoft.com/office/drawing/2014/main" id="{8313D785-CC48-7FEF-0762-261ADDF86194}"/>
              </a:ext>
            </a:extLst>
          </p:cNvPr>
          <p:cNvSpPr txBox="1"/>
          <p:nvPr/>
        </p:nvSpPr>
        <p:spPr>
          <a:xfrm>
            <a:off x="3640051" y="3644608"/>
            <a:ext cx="5163930" cy="1384995"/>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effectLst/>
                <a:uLnTx/>
                <a:uFillTx/>
                <a:latin typeface="Times-Roman"/>
                <a:ea typeface="+mn-ea"/>
                <a:cs typeface="+mn-cs"/>
              </a:rPr>
              <a:t>Jesus’ audience did not question His application of this to the Messiah (or Christ).</a:t>
            </a:r>
            <a:endParaRPr kumimoji="0" lang="en-US" sz="2800" b="0" i="0" u="none" strike="noStrike" kern="1200" cap="none" spc="0" normalizeH="0" baseline="0" noProof="0" dirty="0">
              <a:ln>
                <a:noFill/>
              </a:ln>
              <a:effectLst/>
              <a:uLnTx/>
              <a:uFillTx/>
              <a:latin typeface="Tahoma" charset="0"/>
              <a:ea typeface="+mn-ea"/>
              <a:cs typeface="+mn-cs"/>
            </a:endParaRPr>
          </a:p>
        </p:txBody>
      </p:sp>
      <p:sp>
        <p:nvSpPr>
          <p:cNvPr id="6" name="TextBox 5">
            <a:extLst>
              <a:ext uri="{FF2B5EF4-FFF2-40B4-BE49-F238E27FC236}">
                <a16:creationId xmlns:a16="http://schemas.microsoft.com/office/drawing/2014/main" id="{44D0DB0A-B942-572D-EADD-9C0B1268D8FE}"/>
              </a:ext>
            </a:extLst>
          </p:cNvPr>
          <p:cNvSpPr txBox="1"/>
          <p:nvPr/>
        </p:nvSpPr>
        <p:spPr>
          <a:xfrm>
            <a:off x="537644" y="5187771"/>
            <a:ext cx="8068712" cy="156966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effectLst/>
                <a:uLnTx/>
                <a:uFillTx/>
                <a:latin typeface="Times-Roman"/>
                <a:ea typeface="+mn-ea"/>
                <a:cs typeface="+mn-cs"/>
              </a:rPr>
              <a:t>King David, would not prophetically call his descendant </a:t>
            </a:r>
            <a:r>
              <a:rPr kumimoji="0" lang="en-US" sz="2400" b="1" i="0" u="none" strike="noStrike" kern="1200" cap="none" spc="0" normalizeH="0" baseline="0" noProof="0" dirty="0">
                <a:ln>
                  <a:noFill/>
                </a:ln>
                <a:effectLst/>
                <a:uLnTx/>
                <a:uFillTx/>
                <a:latin typeface="Times-Bold"/>
                <a:ea typeface="+mn-ea"/>
                <a:cs typeface="+mn-cs"/>
              </a:rPr>
              <a:t>Lord </a:t>
            </a:r>
            <a:r>
              <a:rPr kumimoji="0" lang="en-US" sz="2400" b="0" i="0" u="none" strike="noStrike" kern="1200" cap="none" spc="0" normalizeH="0" baseline="0" noProof="0" dirty="0">
                <a:ln>
                  <a:noFill/>
                </a:ln>
                <a:effectLst/>
                <a:uLnTx/>
                <a:uFillTx/>
                <a:latin typeface="Times-Roman"/>
                <a:ea typeface="+mn-ea"/>
                <a:cs typeface="+mn-cs"/>
              </a:rPr>
              <a:t>(</a:t>
            </a:r>
            <a:r>
              <a:rPr kumimoji="0" lang="en-US" sz="2400" b="0" i="1" u="none" strike="noStrike" kern="1200" cap="none" spc="0" normalizeH="0" baseline="0" noProof="0" dirty="0" err="1">
                <a:ln>
                  <a:noFill/>
                </a:ln>
                <a:effectLst/>
                <a:uLnTx/>
                <a:uFillTx/>
                <a:latin typeface="Times-Italic"/>
                <a:ea typeface="+mn-ea"/>
                <a:cs typeface="+mn-cs"/>
              </a:rPr>
              <a:t>kurion</a:t>
            </a:r>
            <a:r>
              <a:rPr kumimoji="0" lang="en-US" sz="2400" b="0" i="0" u="none" strike="noStrike" kern="1200" cap="none" spc="0" normalizeH="0" baseline="0" noProof="0" dirty="0">
                <a:ln>
                  <a:noFill/>
                </a:ln>
                <a:effectLst/>
                <a:uLnTx/>
                <a:uFillTx/>
                <a:latin typeface="Times-Roman"/>
                <a:ea typeface="+mn-ea"/>
                <a:cs typeface="+mn-cs"/>
              </a:rPr>
              <a:t>), i.e., “master,” unless there was something about His nature and standing that attained a higher rank than David. But, </a:t>
            </a:r>
            <a:r>
              <a:rPr kumimoji="0" lang="en-US" sz="2400" b="0" i="0" u="sng" strike="noStrike" kern="1200" cap="none" spc="0" normalizeH="0" baseline="0" noProof="0" dirty="0">
                <a:ln>
                  <a:noFill/>
                </a:ln>
                <a:effectLst/>
                <a:uLnTx/>
                <a:uFillTx/>
                <a:latin typeface="Times-Roman"/>
                <a:ea typeface="+mn-ea"/>
                <a:cs typeface="+mn-cs"/>
              </a:rPr>
              <a:t>how could one attain a higher rank than king David</a:t>
            </a:r>
            <a:r>
              <a:rPr kumimoji="0" lang="en-US" sz="2400" b="0" i="0" u="none" strike="noStrike" kern="1200" cap="none" spc="0" normalizeH="0" baseline="0" noProof="0" dirty="0">
                <a:ln>
                  <a:noFill/>
                </a:ln>
                <a:effectLst/>
                <a:uLnTx/>
                <a:uFillTx/>
                <a:latin typeface="Times-Roman"/>
                <a:ea typeface="+mn-ea"/>
                <a:cs typeface="+mn-cs"/>
              </a:rPr>
              <a:t>? </a:t>
            </a:r>
            <a:endParaRPr kumimoji="0" lang="en-US" sz="2400" b="0" i="0" u="none" strike="noStrike" kern="1200" cap="none" spc="0" normalizeH="0" baseline="0" noProof="0" dirty="0">
              <a:ln>
                <a:noFill/>
              </a:ln>
              <a:effectLst/>
              <a:uLnTx/>
              <a:uFillTx/>
              <a:latin typeface="Tahoma" charset="0"/>
              <a:ea typeface="+mn-ea"/>
              <a:cs typeface="+mn-cs"/>
            </a:endParaRPr>
          </a:p>
        </p:txBody>
      </p:sp>
    </p:spTree>
    <p:extLst>
      <p:ext uri="{BB962C8B-B14F-4D97-AF65-F5344CB8AC3E}">
        <p14:creationId xmlns:p14="http://schemas.microsoft.com/office/powerpoint/2010/main" val="3912719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D1B602-3E39-4DBC-88D1-99231A3F47A9}"/>
              </a:ext>
            </a:extLst>
          </p:cNvPr>
          <p:cNvSpPr>
            <a:spLocks noGrp="1"/>
          </p:cNvSpPr>
          <p:nvPr>
            <p:ph idx="1"/>
          </p:nvPr>
        </p:nvSpPr>
        <p:spPr>
          <a:xfrm>
            <a:off x="386497" y="250761"/>
            <a:ext cx="8427563" cy="1200329"/>
          </a:xfrm>
        </p:spPr>
        <p:txBody>
          <a:bodyPr wrap="square" anchor="ctr">
            <a:spAutoFit/>
          </a:bodyPr>
          <a:lstStyle/>
          <a:p>
            <a:pPr marL="0" indent="0" algn="ctr">
              <a:buNone/>
            </a:pPr>
            <a:r>
              <a:rPr lang="en-US" sz="3600" i="1" dirty="0"/>
              <a:t>“What do you think about the Christ? Whose Son is He?”</a:t>
            </a:r>
            <a:r>
              <a:rPr lang="en-US" sz="3600" dirty="0"/>
              <a:t> Matthew 22:42</a:t>
            </a:r>
          </a:p>
        </p:txBody>
      </p:sp>
      <p:sp>
        <p:nvSpPr>
          <p:cNvPr id="8" name="TextBox 7">
            <a:extLst>
              <a:ext uri="{FF2B5EF4-FFF2-40B4-BE49-F238E27FC236}">
                <a16:creationId xmlns:a16="http://schemas.microsoft.com/office/drawing/2014/main" id="{F4555C40-44C0-F986-1148-2574ED5691B2}"/>
              </a:ext>
            </a:extLst>
          </p:cNvPr>
          <p:cNvSpPr txBox="1"/>
          <p:nvPr/>
        </p:nvSpPr>
        <p:spPr>
          <a:xfrm>
            <a:off x="321597" y="1381065"/>
            <a:ext cx="8519657" cy="5262979"/>
          </a:xfrm>
          <a:prstGeom prst="rect">
            <a:avLst/>
          </a:prstGeom>
          <a:noFill/>
        </p:spPr>
        <p:txBody>
          <a:bodyPr wrap="square" rtlCol="0">
            <a:spAutoFit/>
          </a:bodyPr>
          <a:lstStyle/>
          <a:p>
            <a:pPr marL="457200" indent="-457200" algn="l">
              <a:buFont typeface="Arial" panose="020B0604020202020204" pitchFamily="34" charset="0"/>
              <a:buChar char="•"/>
            </a:pPr>
            <a:r>
              <a:rPr lang="en-US" sz="2800" b="0" i="0" u="none" strike="noStrike" baseline="0" dirty="0">
                <a:latin typeface="Times-Roman"/>
              </a:rPr>
              <a:t>Mark makes it clear that this question was also</a:t>
            </a:r>
            <a:r>
              <a:rPr lang="en-US" sz="2800" b="0" u="none" strike="noStrike" baseline="0" dirty="0">
                <a:latin typeface="Times-Roman"/>
              </a:rPr>
              <a:t> offered </a:t>
            </a:r>
            <a:r>
              <a:rPr lang="en-US" sz="2800" b="0" i="1" u="none" strike="noStrike" baseline="0" dirty="0">
                <a:latin typeface="Times-Roman"/>
              </a:rPr>
              <a:t>“while he taught in the temple”</a:t>
            </a:r>
            <a:r>
              <a:rPr lang="en-US" sz="2800" b="0" u="none" strike="noStrike" baseline="0" dirty="0">
                <a:latin typeface="Times-Roman"/>
              </a:rPr>
              <a:t> (Mark 12:35).</a:t>
            </a:r>
          </a:p>
          <a:p>
            <a:pPr algn="l"/>
            <a:endParaRPr lang="en-US" sz="2800" i="1" dirty="0">
              <a:latin typeface="Times-Roman"/>
            </a:endParaRPr>
          </a:p>
          <a:p>
            <a:pPr marL="457200" indent="-457200" algn="l">
              <a:buFont typeface="Arial" panose="020B0604020202020204" pitchFamily="34" charset="0"/>
              <a:buChar char="•"/>
            </a:pPr>
            <a:r>
              <a:rPr lang="en-US" sz="2800" dirty="0">
                <a:latin typeface="Times-Roman"/>
              </a:rPr>
              <a:t>Matthew’s use of</a:t>
            </a:r>
            <a:r>
              <a:rPr lang="en-US" sz="2800" b="0" i="0" u="none" strike="noStrike" baseline="0" dirty="0">
                <a:latin typeface="Times-Roman"/>
              </a:rPr>
              <a:t> the term </a:t>
            </a:r>
            <a:r>
              <a:rPr lang="en-US" sz="2800" b="0" i="1" u="none" strike="noStrike" baseline="0" dirty="0">
                <a:latin typeface="Times-Roman"/>
              </a:rPr>
              <a:t>“Son of David” </a:t>
            </a:r>
            <a:r>
              <a:rPr lang="en-US" sz="2800" b="0" i="0" u="none" strike="noStrike" baseline="0" dirty="0">
                <a:latin typeface="Times-Roman"/>
              </a:rPr>
              <a:t>was understood in a Messianic sense (1:20; 9:27; 12:23; 15:22; 20:30-31; 21:9, 15).</a:t>
            </a:r>
          </a:p>
          <a:p>
            <a:pPr algn="l"/>
            <a:endParaRPr lang="en-US" sz="2800" b="0" i="0" u="none" strike="noStrike" baseline="0" dirty="0">
              <a:latin typeface="Times-Roman"/>
            </a:endParaRPr>
          </a:p>
          <a:p>
            <a:pPr marL="457200" indent="-457200" algn="l">
              <a:buFont typeface="Arial" panose="020B0604020202020204" pitchFamily="34" charset="0"/>
              <a:buChar char="•"/>
            </a:pPr>
            <a:r>
              <a:rPr lang="en-US" sz="2800" b="0" i="0" u="none" strike="noStrike" baseline="0" dirty="0">
                <a:latin typeface="Times-Roman"/>
              </a:rPr>
              <a:t>This association began with the special promise that a </a:t>
            </a:r>
            <a:r>
              <a:rPr lang="en-US" sz="2800" b="0" i="1" u="none" strike="noStrike" baseline="0" dirty="0">
                <a:latin typeface="Times-Roman"/>
              </a:rPr>
              <a:t>“lawgiver” </a:t>
            </a:r>
            <a:r>
              <a:rPr lang="en-US" sz="2800" b="0" i="0" u="none" strike="noStrike" baseline="0" dirty="0">
                <a:latin typeface="Times-Roman"/>
              </a:rPr>
              <a:t>bearing </a:t>
            </a:r>
            <a:r>
              <a:rPr lang="en-US" sz="2800" b="0" i="1" u="none" strike="noStrike" baseline="0" dirty="0">
                <a:latin typeface="Times-Roman"/>
              </a:rPr>
              <a:t>“the scepter” </a:t>
            </a:r>
            <a:r>
              <a:rPr lang="en-US" sz="2800" b="0" i="0" u="none" strike="noStrike" baseline="0" dirty="0">
                <a:latin typeface="Times-Roman"/>
              </a:rPr>
              <a:t>would rise out of Judah, the tribe of David (Genesis 49:10). To David it was promised that his throne would be established </a:t>
            </a:r>
            <a:r>
              <a:rPr lang="en-US" sz="2800" b="0" i="1" u="none" strike="noStrike" baseline="0" dirty="0">
                <a:latin typeface="Times-Roman"/>
              </a:rPr>
              <a:t>“forever” </a:t>
            </a:r>
            <a:r>
              <a:rPr lang="en-US" sz="2800" b="0" i="0" u="none" strike="noStrike" baseline="0" dirty="0">
                <a:latin typeface="Times-Roman"/>
              </a:rPr>
              <a:t>(1 Chronicles 17:7-14; 2 Samuel 7:12-16).</a:t>
            </a:r>
          </a:p>
        </p:txBody>
      </p:sp>
    </p:spTree>
    <p:extLst>
      <p:ext uri="{BB962C8B-B14F-4D97-AF65-F5344CB8AC3E}">
        <p14:creationId xmlns:p14="http://schemas.microsoft.com/office/powerpoint/2010/main" val="3438766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F4555C40-44C0-F986-1148-2574ED5691B2}"/>
              </a:ext>
            </a:extLst>
          </p:cNvPr>
          <p:cNvSpPr txBox="1"/>
          <p:nvPr/>
        </p:nvSpPr>
        <p:spPr>
          <a:xfrm>
            <a:off x="504622" y="1533465"/>
            <a:ext cx="8162004" cy="3847207"/>
          </a:xfrm>
          <a:prstGeom prst="rect">
            <a:avLst/>
          </a:prstGeom>
          <a:noFill/>
        </p:spPr>
        <p:txBody>
          <a:bodyPr wrap="square" rtlCol="0">
            <a:spAutoFit/>
          </a:bodyPr>
          <a:lstStyle/>
          <a:p>
            <a:pPr marL="457200" indent="-457200" algn="l">
              <a:buFont typeface="Arial" panose="020B0604020202020204" pitchFamily="34" charset="0"/>
              <a:buChar char="•"/>
            </a:pPr>
            <a:r>
              <a:rPr lang="en-US" sz="2800" b="0" u="none" strike="noStrike" baseline="0" dirty="0">
                <a:latin typeface="Times-Roman"/>
              </a:rPr>
              <a:t>“Finally, concerning David’s father, Jesse, the many Messianic prophecies of Isaiah were connected with one said to be ‘from the stem of Jesse’ (Isa. 11:1) but also one called the ‘Root of Jesse’ (Isa. 11:10). These prophecies made it clear to Jesus’ audience that the Messiah (or Christ) was </a:t>
            </a:r>
            <a:r>
              <a:rPr lang="en-US" sz="2800" b="1" u="none" strike="noStrike" baseline="0" dirty="0">
                <a:latin typeface="Times-BoldItalic"/>
              </a:rPr>
              <a:t>the Son </a:t>
            </a:r>
            <a:r>
              <a:rPr lang="en-US" sz="2800" b="1" u="none" strike="noStrike" baseline="0" dirty="0">
                <a:latin typeface="Times-Bold"/>
              </a:rPr>
              <a:t>of David </a:t>
            </a:r>
            <a:r>
              <a:rPr lang="en-US" sz="2800" b="0" i="0" u="none" strike="noStrike" baseline="0" dirty="0">
                <a:latin typeface="Times-Roman"/>
              </a:rPr>
              <a:t>(</a:t>
            </a:r>
            <a:r>
              <a:rPr lang="en-US" sz="2800" b="0" i="1" u="none" strike="noStrike" baseline="0" dirty="0" err="1">
                <a:latin typeface="Times-Italic"/>
              </a:rPr>
              <a:t>tou</a:t>
            </a:r>
            <a:r>
              <a:rPr lang="en-US" sz="2800" b="0" i="1" u="none" strike="noStrike" baseline="0" dirty="0">
                <a:latin typeface="Times-Italic"/>
              </a:rPr>
              <a:t> </a:t>
            </a:r>
            <a:r>
              <a:rPr lang="en-US" sz="2800" b="0" i="1" u="none" strike="noStrike" baseline="0" dirty="0" err="1">
                <a:latin typeface="Times-Italic"/>
              </a:rPr>
              <a:t>Dabid</a:t>
            </a:r>
            <a:r>
              <a:rPr lang="en-US" sz="2800" b="0" i="0" u="none" strike="noStrike" baseline="0" dirty="0">
                <a:latin typeface="Times-Roman"/>
              </a:rPr>
              <a:t>).”</a:t>
            </a:r>
          </a:p>
          <a:p>
            <a:pPr algn="l"/>
            <a:endParaRPr lang="en-US" sz="2800" dirty="0">
              <a:latin typeface="Times-Roman"/>
            </a:endParaRPr>
          </a:p>
          <a:p>
            <a:pPr algn="l"/>
            <a:r>
              <a:rPr lang="en-US" sz="2000" b="0" i="0" u="none" strike="noStrike" baseline="0" dirty="0">
                <a:latin typeface="Times-Roman"/>
              </a:rPr>
              <a:t>(Kyle Pope, </a:t>
            </a:r>
            <a:r>
              <a:rPr lang="en-US" sz="2000" b="0" i="1" u="none" strike="noStrike" baseline="0" dirty="0">
                <a:latin typeface="Times-Roman"/>
              </a:rPr>
              <a:t>Matthew</a:t>
            </a:r>
            <a:r>
              <a:rPr lang="en-US" sz="2000" b="0" u="none" strike="noStrike" baseline="0" dirty="0">
                <a:latin typeface="Times-Roman"/>
              </a:rPr>
              <a:t>,</a:t>
            </a:r>
            <a:r>
              <a:rPr lang="en-US" sz="2000" b="0" i="0" u="none" strike="noStrike" baseline="0" dirty="0">
                <a:latin typeface="Times-Roman"/>
              </a:rPr>
              <a:t> Truth Commentaries, page 774)</a:t>
            </a:r>
            <a:endParaRPr kumimoji="0" lang="en-US" sz="2400" b="0" i="0" u="none" strike="noStrike" kern="1200" cap="none" spc="0" normalizeH="0" baseline="0" noProof="0" dirty="0">
              <a:ln>
                <a:noFill/>
              </a:ln>
              <a:solidFill>
                <a:prstClr val="black"/>
              </a:solidFill>
              <a:effectLst/>
              <a:uLnTx/>
              <a:uFillTx/>
              <a:latin typeface="Tahoma" charset="0"/>
              <a:ea typeface="+mn-ea"/>
              <a:cs typeface="+mn-cs"/>
            </a:endParaRPr>
          </a:p>
        </p:txBody>
      </p:sp>
      <p:sp>
        <p:nvSpPr>
          <p:cNvPr id="6" name="Content Placeholder 2">
            <a:extLst>
              <a:ext uri="{FF2B5EF4-FFF2-40B4-BE49-F238E27FC236}">
                <a16:creationId xmlns:a16="http://schemas.microsoft.com/office/drawing/2014/main" id="{46D70F7C-48E7-B205-E91E-7FD98CC443A6}"/>
              </a:ext>
            </a:extLst>
          </p:cNvPr>
          <p:cNvSpPr txBox="1">
            <a:spLocks/>
          </p:cNvSpPr>
          <p:nvPr/>
        </p:nvSpPr>
        <p:spPr bwMode="auto">
          <a:xfrm>
            <a:off x="386497" y="250761"/>
            <a:ext cx="8427563" cy="12003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0" indent="0" algn="ctr">
              <a:buFont typeface="Wingdings 2" pitchFamily="18" charset="2"/>
              <a:buNone/>
            </a:pPr>
            <a:r>
              <a:rPr lang="en-US" sz="3600" i="1"/>
              <a:t>“What do you think about the Christ? Whose Son is He?”</a:t>
            </a:r>
            <a:r>
              <a:rPr lang="en-US" sz="3600"/>
              <a:t> Matthew 22:42</a:t>
            </a:r>
            <a:endParaRPr lang="en-US" sz="3600" dirty="0"/>
          </a:p>
        </p:txBody>
      </p:sp>
    </p:spTree>
    <p:extLst>
      <p:ext uri="{BB962C8B-B14F-4D97-AF65-F5344CB8AC3E}">
        <p14:creationId xmlns:p14="http://schemas.microsoft.com/office/powerpoint/2010/main" val="2808645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79BC4-CD58-474A-9848-9910919E3E38}"/>
              </a:ext>
            </a:extLst>
          </p:cNvPr>
          <p:cNvSpPr>
            <a:spLocks noGrp="1"/>
          </p:cNvSpPr>
          <p:nvPr>
            <p:ph type="title"/>
          </p:nvPr>
        </p:nvSpPr>
        <p:spPr>
          <a:xfrm>
            <a:off x="904361" y="1974755"/>
            <a:ext cx="1556036" cy="2908489"/>
          </a:xfrm>
        </p:spPr>
        <p:txBody>
          <a:bodyPr wrap="square" anchor="ctr">
            <a:spAutoFit/>
          </a:bodyPr>
          <a:lstStyle/>
          <a:p>
            <a:pPr algn="ctr"/>
            <a:r>
              <a:rPr lang="en-US" sz="6000" dirty="0">
                <a:solidFill>
                  <a:schemeClr val="tx1"/>
                </a:solidFill>
              </a:rPr>
              <a:t>Kiss</a:t>
            </a:r>
            <a:br>
              <a:rPr lang="en-US" sz="6000" dirty="0">
                <a:solidFill>
                  <a:schemeClr val="tx1"/>
                </a:solidFill>
              </a:rPr>
            </a:br>
            <a:r>
              <a:rPr lang="en-US" sz="6000" dirty="0">
                <a:solidFill>
                  <a:schemeClr val="tx1"/>
                </a:solidFill>
              </a:rPr>
              <a:t>the</a:t>
            </a:r>
            <a:br>
              <a:rPr lang="en-US" sz="6000" dirty="0">
                <a:solidFill>
                  <a:schemeClr val="tx1"/>
                </a:solidFill>
              </a:rPr>
            </a:br>
            <a:r>
              <a:rPr lang="en-US" sz="6000" dirty="0">
                <a:solidFill>
                  <a:schemeClr val="tx1"/>
                </a:solidFill>
              </a:rPr>
              <a:t>Son</a:t>
            </a:r>
          </a:p>
        </p:txBody>
      </p:sp>
      <p:sp>
        <p:nvSpPr>
          <p:cNvPr id="3" name="Content Placeholder 2">
            <a:extLst>
              <a:ext uri="{FF2B5EF4-FFF2-40B4-BE49-F238E27FC236}">
                <a16:creationId xmlns:a16="http://schemas.microsoft.com/office/drawing/2014/main" id="{1DD1B602-3E39-4DBC-88D1-99231A3F47A9}"/>
              </a:ext>
            </a:extLst>
          </p:cNvPr>
          <p:cNvSpPr>
            <a:spLocks noGrp="1"/>
          </p:cNvSpPr>
          <p:nvPr>
            <p:ph idx="1"/>
          </p:nvPr>
        </p:nvSpPr>
        <p:spPr>
          <a:xfrm>
            <a:off x="3446872" y="1711648"/>
            <a:ext cx="4697887" cy="3872855"/>
          </a:xfrm>
        </p:spPr>
        <p:txBody>
          <a:bodyPr wrap="square" anchor="ctr">
            <a:spAutoFit/>
          </a:bodyPr>
          <a:lstStyle/>
          <a:p>
            <a:pPr>
              <a:spcBef>
                <a:spcPts val="1350"/>
              </a:spcBef>
            </a:pPr>
            <a:r>
              <a:rPr lang="en-US" sz="3900" dirty="0"/>
              <a:t>Offer yourself willingly</a:t>
            </a:r>
            <a:br>
              <a:rPr lang="en-US" sz="3900" dirty="0"/>
            </a:br>
            <a:r>
              <a:rPr lang="en-US" sz="3900" dirty="0"/>
              <a:t>in the day of His power. </a:t>
            </a:r>
            <a:br>
              <a:rPr lang="en-US" sz="3900" dirty="0"/>
            </a:br>
            <a:r>
              <a:rPr lang="en-US" sz="3900" dirty="0"/>
              <a:t>Psalms 110:3</a:t>
            </a:r>
          </a:p>
          <a:p>
            <a:pPr>
              <a:spcBef>
                <a:spcPts val="1350"/>
              </a:spcBef>
            </a:pPr>
            <a:r>
              <a:rPr lang="en-US" sz="3900" dirty="0"/>
              <a:t>Serve with fear and </a:t>
            </a:r>
            <a:br>
              <a:rPr lang="en-US" sz="3900" dirty="0"/>
            </a:br>
            <a:r>
              <a:rPr lang="en-US" sz="3900" dirty="0"/>
              <a:t>rejoice with trembling! </a:t>
            </a:r>
            <a:br>
              <a:rPr lang="en-US" sz="3900" dirty="0"/>
            </a:br>
            <a:r>
              <a:rPr lang="en-US" sz="3900" dirty="0"/>
              <a:t>Psalms 2:11-12</a:t>
            </a:r>
          </a:p>
        </p:txBody>
      </p:sp>
    </p:spTree>
    <p:extLst>
      <p:ext uri="{BB962C8B-B14F-4D97-AF65-F5344CB8AC3E}">
        <p14:creationId xmlns:p14="http://schemas.microsoft.com/office/powerpoint/2010/main" val="515292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FD42-A963-4CCE-B7E9-42F50985950B}"/>
              </a:ext>
            </a:extLst>
          </p:cNvPr>
          <p:cNvSpPr>
            <a:spLocks noGrp="1"/>
          </p:cNvSpPr>
          <p:nvPr>
            <p:ph type="ctrTitle"/>
          </p:nvPr>
        </p:nvSpPr>
        <p:spPr>
          <a:xfrm>
            <a:off x="685800" y="1163349"/>
            <a:ext cx="7772400" cy="3354765"/>
          </a:xfrm>
        </p:spPr>
        <p:txBody>
          <a:bodyPr>
            <a:spAutoFit/>
          </a:bodyPr>
          <a:lstStyle/>
          <a:p>
            <a:pPr>
              <a:spcBef>
                <a:spcPts val="0"/>
              </a:spcBef>
              <a:spcAft>
                <a:spcPts val="0"/>
              </a:spcAft>
            </a:pPr>
            <a:r>
              <a:rPr lang="en-US" sz="4400" b="0" i="1" dirty="0">
                <a:solidFill>
                  <a:schemeClr val="tx1"/>
                </a:solidFill>
                <a:latin typeface="Arial" panose="020B0604020202020204" pitchFamily="34" charset="0"/>
                <a:ea typeface="Arial" panose="020B0604020202020204" pitchFamily="34" charset="0"/>
                <a:cs typeface="Times New Roman" panose="02020603050405020304" pitchFamily="18" charset="0"/>
              </a:rPr>
              <a:t>“</a:t>
            </a:r>
            <a:r>
              <a:rPr lang="en-US" sz="4400" i="1" dirty="0">
                <a:solidFill>
                  <a:schemeClr val="tx1"/>
                </a:solidFill>
                <a:latin typeface="Arial" panose="020B0604020202020204" pitchFamily="34" charset="0"/>
                <a:ea typeface="Arial" panose="020B0604020202020204" pitchFamily="34" charset="0"/>
                <a:cs typeface="Times New Roman" panose="02020603050405020304" pitchFamily="18" charset="0"/>
              </a:rPr>
              <a:t>Blessed Is The Man</a:t>
            </a:r>
            <a:r>
              <a:rPr lang="en-US" sz="4400" b="0" i="1" dirty="0">
                <a:solidFill>
                  <a:schemeClr val="tx1"/>
                </a:solidFill>
                <a:latin typeface="Arial" panose="020B0604020202020204" pitchFamily="34" charset="0"/>
                <a:ea typeface="Arial" panose="020B0604020202020204" pitchFamily="34" charset="0"/>
                <a:cs typeface="Times New Roman" panose="02020603050405020304" pitchFamily="18" charset="0"/>
              </a:rPr>
              <a:t>”</a:t>
            </a:r>
            <a:b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br>
            <a:b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br>
            <a: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t> Studying the Psalms</a:t>
            </a:r>
            <a:br>
              <a:rPr lang="en-US" sz="4400" dirty="0">
                <a:solidFill>
                  <a:schemeClr val="tx1"/>
                </a:solidFill>
                <a:latin typeface="Arial" panose="020B0604020202020204" pitchFamily="34" charset="0"/>
                <a:ea typeface="Arial" panose="020B0604020202020204" pitchFamily="34" charset="0"/>
                <a:cs typeface="Times New Roman" panose="02020603050405020304" pitchFamily="18" charset="0"/>
              </a:rPr>
            </a:br>
            <a:br>
              <a:rPr lang="en-US" sz="3200" dirty="0">
                <a:solidFill>
                  <a:schemeClr val="tx1"/>
                </a:solidFill>
                <a:latin typeface="Times New Roman" panose="02020603050405020304" pitchFamily="18" charset="0"/>
                <a:ea typeface="PMingLiU" panose="02020500000000000000" pitchFamily="18" charset="-120"/>
              </a:rPr>
            </a:br>
            <a:r>
              <a:rPr lang="en-US" sz="4800" dirty="0">
                <a:solidFill>
                  <a:schemeClr val="tx1"/>
                </a:solidFill>
                <a:latin typeface="Times New Roman" panose="02020603050405020304" pitchFamily="18" charset="0"/>
                <a:ea typeface="PMingLiU" panose="02020500000000000000" pitchFamily="18" charset="-120"/>
              </a:rPr>
              <a:t>Psalms 1</a:t>
            </a:r>
            <a:endParaRPr lang="en-US" dirty="0">
              <a:solidFill>
                <a:schemeClr val="tx1"/>
              </a:solidFill>
            </a:endParaRPr>
          </a:p>
        </p:txBody>
      </p:sp>
      <p:sp>
        <p:nvSpPr>
          <p:cNvPr id="3" name="Subtitle 2">
            <a:extLst>
              <a:ext uri="{FF2B5EF4-FFF2-40B4-BE49-F238E27FC236}">
                <a16:creationId xmlns:a16="http://schemas.microsoft.com/office/drawing/2014/main" id="{FDDD2D5E-A5F5-11ED-8A54-98E45D621E0B}"/>
              </a:ext>
            </a:extLst>
          </p:cNvPr>
          <p:cNvSpPr>
            <a:spLocks noGrp="1"/>
          </p:cNvSpPr>
          <p:nvPr>
            <p:ph type="subTitle" idx="1"/>
          </p:nvPr>
        </p:nvSpPr>
        <p:spPr>
          <a:xfrm>
            <a:off x="1567014" y="5379367"/>
            <a:ext cx="6034030" cy="707886"/>
          </a:xfrm>
        </p:spPr>
        <p:txBody>
          <a:bodyPr>
            <a:spAutoFit/>
          </a:bodyPr>
          <a:lstStyle/>
          <a:p>
            <a:r>
              <a:rPr lang="en-US" sz="4000" b="1" dirty="0">
                <a:solidFill>
                  <a:schemeClr val="tx1"/>
                </a:solidFill>
                <a:latin typeface="Perpetua" panose="02020502060401020303" pitchFamily="18" charset="0"/>
              </a:rPr>
              <a:t>October 16, 2022</a:t>
            </a:r>
          </a:p>
        </p:txBody>
      </p:sp>
    </p:spTree>
    <p:extLst>
      <p:ext uri="{BB962C8B-B14F-4D97-AF65-F5344CB8AC3E}">
        <p14:creationId xmlns:p14="http://schemas.microsoft.com/office/powerpoint/2010/main" val="3483762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21"/>
            <a:ext cx="8229600" cy="769441"/>
          </a:xfrm>
        </p:spPr>
        <p:txBody>
          <a:bodyPr>
            <a:spAutoFit/>
          </a:bodyPr>
          <a:lstStyle/>
          <a:p>
            <a:r>
              <a:rPr lang="en-US" dirty="0">
                <a:solidFill>
                  <a:schemeClr val="tx1"/>
                </a:solidFill>
              </a:rPr>
              <a:t>Outline Psalms 1:1-6</a:t>
            </a:r>
          </a:p>
        </p:txBody>
      </p:sp>
      <p:sp>
        <p:nvSpPr>
          <p:cNvPr id="3" name="Content Placeholder 2"/>
          <p:cNvSpPr>
            <a:spLocks noGrp="1"/>
          </p:cNvSpPr>
          <p:nvPr>
            <p:ph idx="1"/>
          </p:nvPr>
        </p:nvSpPr>
        <p:spPr>
          <a:xfrm>
            <a:off x="457200" y="1600204"/>
            <a:ext cx="8229600" cy="5078313"/>
          </a:xfrm>
        </p:spPr>
        <p:txBody>
          <a:bodyPr>
            <a:spAutoFit/>
          </a:bodyPr>
          <a:lstStyle/>
          <a:p>
            <a:r>
              <a:rPr lang="en-US" u="sng" dirty="0"/>
              <a:t>The blessedness of the </a:t>
            </a:r>
            <a:r>
              <a:rPr lang="en-US" sz="3600" b="1" u="sng" dirty="0"/>
              <a:t>righteous man</a:t>
            </a:r>
            <a:r>
              <a:rPr lang="en-US" dirty="0"/>
              <a:t>.</a:t>
            </a:r>
          </a:p>
          <a:p>
            <a:pPr lvl="1"/>
            <a:r>
              <a:rPr lang="en-US" dirty="0"/>
              <a:t>His character. 1:1-2</a:t>
            </a:r>
          </a:p>
          <a:p>
            <a:pPr lvl="1"/>
            <a:r>
              <a:rPr lang="en-US" dirty="0"/>
              <a:t>His prosperity. 1:3</a:t>
            </a:r>
          </a:p>
          <a:p>
            <a:r>
              <a:rPr lang="en-US" u="sng" dirty="0"/>
              <a:t>The condition of the </a:t>
            </a:r>
            <a:r>
              <a:rPr lang="en-US" sz="3600" b="1" u="sng" dirty="0"/>
              <a:t>unrighteous</a:t>
            </a:r>
            <a:r>
              <a:rPr lang="en-US" dirty="0"/>
              <a:t>.</a:t>
            </a:r>
          </a:p>
          <a:p>
            <a:pPr lvl="1"/>
            <a:r>
              <a:rPr lang="en-US" dirty="0"/>
              <a:t>Nothing like the righteous. 1:4</a:t>
            </a:r>
          </a:p>
          <a:p>
            <a:pPr lvl="1"/>
            <a:r>
              <a:rPr lang="en-US" dirty="0"/>
              <a:t>No good end. 1:5</a:t>
            </a:r>
          </a:p>
          <a:p>
            <a:r>
              <a:rPr lang="en-US" u="sng" dirty="0"/>
              <a:t>The final contrast between the </a:t>
            </a:r>
            <a:r>
              <a:rPr lang="en-US" sz="3600" b="1" u="sng" dirty="0"/>
              <a:t>two</a:t>
            </a:r>
            <a:r>
              <a:rPr lang="en-US" sz="3600" u="sng" dirty="0"/>
              <a:t> </a:t>
            </a:r>
            <a:r>
              <a:rPr lang="en-US" sz="3600" i="1" u="sng" dirty="0"/>
              <a:t>“</a:t>
            </a:r>
            <a:r>
              <a:rPr lang="en-US" sz="3600" b="1" i="1" u="sng" dirty="0"/>
              <a:t>ways</a:t>
            </a:r>
            <a:r>
              <a:rPr lang="en-US" sz="3600" i="1" dirty="0"/>
              <a:t>.”</a:t>
            </a:r>
            <a:endParaRPr lang="en-US" i="1" dirty="0"/>
          </a:p>
          <a:p>
            <a:pPr lvl="1"/>
            <a:r>
              <a:rPr lang="en-US" dirty="0"/>
              <a:t>The righteous. 1:6</a:t>
            </a:r>
          </a:p>
          <a:p>
            <a:pPr lvl="1"/>
            <a:r>
              <a:rPr lang="en-US" dirty="0"/>
              <a:t>The unrighteous. 1:6</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1145</TotalTime>
  <Words>1790</Words>
  <Application>Microsoft Office PowerPoint</Application>
  <PresentationFormat>On-screen Show (4:3)</PresentationFormat>
  <Paragraphs>99</Paragraphs>
  <Slides>20</Slides>
  <Notes>0</Notes>
  <HiddenSlides>0</HiddenSlides>
  <MMClips>0</MMClips>
  <ScaleCrop>false</ScaleCrop>
  <HeadingPairs>
    <vt:vector size="6" baseType="variant">
      <vt:variant>
        <vt:lpstr>Fonts Used</vt:lpstr>
      </vt:variant>
      <vt:variant>
        <vt:i4>13</vt:i4>
      </vt:variant>
      <vt:variant>
        <vt:lpstr>Theme</vt:lpstr>
      </vt:variant>
      <vt:variant>
        <vt:i4>2</vt:i4>
      </vt:variant>
      <vt:variant>
        <vt:lpstr>Slide Titles</vt:lpstr>
      </vt:variant>
      <vt:variant>
        <vt:i4>20</vt:i4>
      </vt:variant>
    </vt:vector>
  </HeadingPairs>
  <TitlesOfParts>
    <vt:vector size="35" baseType="lpstr">
      <vt:lpstr>Arial</vt:lpstr>
      <vt:lpstr>Calibri</vt:lpstr>
      <vt:lpstr>Franklin Gothic Book</vt:lpstr>
      <vt:lpstr>Garamond</vt:lpstr>
      <vt:lpstr>Perpetua</vt:lpstr>
      <vt:lpstr>Tahoma</vt:lpstr>
      <vt:lpstr>Times New Roman</vt:lpstr>
      <vt:lpstr>Times-Bold</vt:lpstr>
      <vt:lpstr>Times-BoldItalic</vt:lpstr>
      <vt:lpstr>Times-Italic</vt:lpstr>
      <vt:lpstr>Times-Roman</vt:lpstr>
      <vt:lpstr>Wingdings</vt:lpstr>
      <vt:lpstr>Wingdings 2</vt:lpstr>
      <vt:lpstr>Theme1</vt:lpstr>
      <vt:lpstr>Theme10</vt:lpstr>
      <vt:lpstr>Christ: King, Priest, Judge</vt:lpstr>
      <vt:lpstr>What does Psalms 110 teach Us? </vt:lpstr>
      <vt:lpstr>What does Psalms 110 teach Us? </vt:lpstr>
      <vt:lpstr>Son of David</vt:lpstr>
      <vt:lpstr>PowerPoint Presentation</vt:lpstr>
      <vt:lpstr>PowerPoint Presentation</vt:lpstr>
      <vt:lpstr>Kiss the Son</vt:lpstr>
      <vt:lpstr>“Blessed Is The Man”   Studying the Psalms  Psalms 1</vt:lpstr>
      <vt:lpstr>Outline Psalms 1:1-6</vt:lpstr>
      <vt:lpstr>Choices</vt:lpstr>
      <vt:lpstr>Choices</vt:lpstr>
      <vt:lpstr>Blessedness Of The Righteous</vt:lpstr>
      <vt:lpstr>Blessedness Of The Righteous</vt:lpstr>
      <vt:lpstr>Blessedness Of The Righteous</vt:lpstr>
      <vt:lpstr>Blessedness Of The Righteous</vt:lpstr>
      <vt:lpstr>Blessedness Of The Righteous</vt:lpstr>
      <vt:lpstr>Blessedness Of The Righteous</vt:lpstr>
      <vt:lpstr>Blessedness Of The Righteous</vt:lpstr>
      <vt:lpstr>Blessedness Of The Righteous</vt:lpstr>
      <vt:lpstr>Blessedness Of The Righteous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Studying the Psalms  Psalms 1</dc:title>
  <dc:creator>mgalloway2715@gmail.com</dc:creator>
  <cp:lastModifiedBy>Richard Lidh</cp:lastModifiedBy>
  <cp:revision>24</cp:revision>
  <cp:lastPrinted>2022-10-18T01:06:59Z</cp:lastPrinted>
  <dcterms:created xsi:type="dcterms:W3CDTF">2022-01-23T15:19:48Z</dcterms:created>
  <dcterms:modified xsi:type="dcterms:W3CDTF">2022-10-18T01:07:16Z</dcterms:modified>
</cp:coreProperties>
</file>